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8" r:id="rId4"/>
    <p:sldId id="271" r:id="rId5"/>
    <p:sldId id="272" r:id="rId6"/>
    <p:sldId id="273" r:id="rId7"/>
    <p:sldId id="274" r:id="rId8"/>
    <p:sldId id="268" r:id="rId9"/>
    <p:sldId id="277" r:id="rId10"/>
    <p:sldId id="278" r:id="rId11"/>
    <p:sldId id="279" r:id="rId12"/>
    <p:sldId id="280" r:id="rId13"/>
    <p:sldId id="281" r:id="rId14"/>
    <p:sldId id="282" r:id="rId15"/>
    <p:sldId id="283" r:id="rId16"/>
    <p:sldId id="284" r:id="rId17"/>
    <p:sldId id="287" r:id="rId18"/>
    <p:sldId id="286" r:id="rId19"/>
    <p:sldId id="288" r:id="rId20"/>
    <p:sldId id="289" r:id="rId21"/>
    <p:sldId id="290" r:id="rId22"/>
    <p:sldId id="291" r:id="rId23"/>
    <p:sldId id="292" r:id="rId24"/>
    <p:sldId id="293" r:id="rId25"/>
    <p:sldId id="294" r:id="rId26"/>
    <p:sldId id="276" r:id="rId27"/>
    <p:sldId id="261" r:id="rId28"/>
    <p:sldId id="295" r:id="rId29"/>
    <p:sldId id="262" r:id="rId30"/>
    <p:sldId id="296" r:id="rId31"/>
    <p:sldId id="297" r:id="rId32"/>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微软雅黑" panose="020B0503020204020204" pitchFamily="34" charset="-122"/>
      <p:regular r:id="rId42"/>
    </p:embeddedFont>
    <p:embeddedFont>
      <p:font typeface="MS PGothic" panose="020B0600070205080204" pitchFamily="34" charset="-128"/>
      <p:regular r:id="rId43"/>
    </p:embeddedFont>
  </p:embeddedFont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108"/>
    <a:srgbClr val="FFD966"/>
    <a:srgbClr val="FFC000"/>
    <a:srgbClr val="C65C10"/>
    <a:srgbClr val="C55A11"/>
    <a:srgbClr val="D47E24"/>
    <a:srgbClr val="D9C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74" d="100"/>
          <a:sy n="74" d="100"/>
        </p:scale>
        <p:origin x="36" y="4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 Target="slides/slide2.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zh-CN" dirty="0"/>
              <a:t>单击此处编辑母版标题样式</a:t>
            </a:r>
            <a:endParaRPr lang="zh-CN" altLang="zh-CN"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buFont typeface="Arial" panose="020B0604020202020204" pitchFamily="34" charset="0"/>
              <a:defRPr sz="1200">
                <a:solidFill>
                  <a:srgbClr val="898989"/>
                </a:solidFill>
              </a:defRPr>
            </a:lvl1pPr>
          </a:lstStyle>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blipFill>
        <a:effectLst/>
      </p:bgPr>
    </p:bg>
    <p:spTree>
      <p:nvGrpSpPr>
        <p:cNvPr id="1" name=""/>
        <p:cNvGrpSpPr/>
        <p:nvPr/>
      </p:nvGrpSpPr>
      <p:grpSpPr/>
      <p:grpSp>
        <p:nvGrpSpPr>
          <p:cNvPr id="3074" name="组合 1"/>
          <p:cNvGrpSpPr/>
          <p:nvPr/>
        </p:nvGrpSpPr>
        <p:grpSpPr>
          <a:xfrm>
            <a:off x="4483100" y="755650"/>
            <a:ext cx="3249613" cy="4475163"/>
            <a:chOff x="0" y="0"/>
            <a:chExt cx="3248568" cy="4474600"/>
          </a:xfrm>
        </p:grpSpPr>
        <p:sp>
          <p:nvSpPr>
            <p:cNvPr id="3084"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3085"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075" name="圆角矩形 36"/>
          <p:cNvSpPr/>
          <p:nvPr/>
        </p:nvSpPr>
        <p:spPr>
          <a:xfrm>
            <a:off x="1333500" y="4687888"/>
            <a:ext cx="1827213" cy="369887"/>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3076" name="图片 20"/>
          <p:cNvPicPr>
            <a:picLocks noChangeAspect="1"/>
          </p:cNvPicPr>
          <p:nvPr/>
        </p:nvPicPr>
        <p:blipFill>
          <a:blip r:embed="rId2"/>
          <a:stretch>
            <a:fillRect/>
          </a:stretch>
        </p:blipFill>
        <p:spPr>
          <a:xfrm>
            <a:off x="4602163" y="4346575"/>
            <a:ext cx="4597400" cy="2511425"/>
          </a:xfrm>
          <a:prstGeom prst="rect">
            <a:avLst/>
          </a:prstGeom>
          <a:noFill/>
          <a:ln w="9525">
            <a:noFill/>
          </a:ln>
        </p:spPr>
      </p:pic>
      <p:sp>
        <p:nvSpPr>
          <p:cNvPr id="3077"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3078" name="图片 22"/>
          <p:cNvPicPr>
            <a:picLocks noChangeAspect="1"/>
          </p:cNvPicPr>
          <p:nvPr/>
        </p:nvPicPr>
        <p:blipFill>
          <a:blip r:embed="rId3"/>
          <a:stretch>
            <a:fillRect/>
          </a:stretch>
        </p:blipFill>
        <p:spPr>
          <a:xfrm>
            <a:off x="5378450" y="0"/>
            <a:ext cx="7615238" cy="6858000"/>
          </a:xfrm>
          <a:prstGeom prst="rect">
            <a:avLst/>
          </a:prstGeom>
          <a:noFill/>
          <a:ln w="9525">
            <a:noFill/>
          </a:ln>
        </p:spPr>
      </p:pic>
      <p:sp>
        <p:nvSpPr>
          <p:cNvPr id="3079" name="文本框 28"/>
          <p:cNvSpPr txBox="1"/>
          <p:nvPr/>
        </p:nvSpPr>
        <p:spPr>
          <a:xfrm>
            <a:off x="269875" y="3408680"/>
            <a:ext cx="6289675" cy="70675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4000" b="1" dirty="0">
                <a:latin typeface="微软雅黑" panose="020B0503020204020204" pitchFamily="34" charset="-122"/>
                <a:ea typeface="微软雅黑" panose="020B0503020204020204" pitchFamily="34" charset="-122"/>
              </a:rPr>
              <a:t>疫情地图模块设计报告展示</a:t>
            </a:r>
            <a:endParaRPr lang="zh-CN" altLang="en-US" sz="4000" b="1" dirty="0">
              <a:latin typeface="微软雅黑" panose="020B0503020204020204" pitchFamily="34" charset="-122"/>
              <a:ea typeface="微软雅黑" panose="020B0503020204020204" pitchFamily="34" charset="-122"/>
            </a:endParaRPr>
          </a:p>
        </p:txBody>
      </p:sp>
      <p:cxnSp>
        <p:nvCxnSpPr>
          <p:cNvPr id="3080"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3081" name="直接连接符 34"/>
          <p:cNvCxnSpPr/>
          <p:nvPr/>
        </p:nvCxnSpPr>
        <p:spPr>
          <a:xfrm>
            <a:off x="401638" y="4300538"/>
            <a:ext cx="4319587" cy="0"/>
          </a:xfrm>
          <a:prstGeom prst="line">
            <a:avLst/>
          </a:prstGeom>
          <a:ln w="12700" cap="flat" cmpd="sng">
            <a:solidFill>
              <a:srgbClr val="FFC108"/>
            </a:solidFill>
            <a:prstDash val="solid"/>
            <a:headEnd type="none" w="med" len="med"/>
            <a:tailEnd type="none" w="med" len="med"/>
          </a:ln>
        </p:spPr>
      </p:cxnSp>
      <p:sp>
        <p:nvSpPr>
          <p:cNvPr id="3082" name="文本框 35"/>
          <p:cNvSpPr txBox="1"/>
          <p:nvPr/>
        </p:nvSpPr>
        <p:spPr>
          <a:xfrm>
            <a:off x="1374458" y="4687888"/>
            <a:ext cx="4572000"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主讲人：刘涵宇</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3083"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290" name="组合 1"/>
          <p:cNvGrpSpPr/>
          <p:nvPr/>
        </p:nvGrpSpPr>
        <p:grpSpPr>
          <a:xfrm>
            <a:off x="4483100" y="755650"/>
            <a:ext cx="3249613" cy="4475163"/>
            <a:chOff x="0" y="0"/>
            <a:chExt cx="3248568" cy="4474600"/>
          </a:xfrm>
        </p:grpSpPr>
        <p:sp>
          <p:nvSpPr>
            <p:cNvPr id="12300"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12301"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2291" name="圆角矩形 36"/>
          <p:cNvSpPr/>
          <p:nvPr/>
        </p:nvSpPr>
        <p:spPr>
          <a:xfrm>
            <a:off x="1333500" y="4687888"/>
            <a:ext cx="1827213" cy="369887"/>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12292" name="图片 20"/>
          <p:cNvPicPr>
            <a:picLocks noChangeAspect="1"/>
          </p:cNvPicPr>
          <p:nvPr/>
        </p:nvPicPr>
        <p:blipFill>
          <a:blip r:embed="rId1"/>
          <a:stretch>
            <a:fillRect/>
          </a:stretch>
        </p:blipFill>
        <p:spPr>
          <a:xfrm>
            <a:off x="4602163" y="4346575"/>
            <a:ext cx="4597400" cy="2511425"/>
          </a:xfrm>
          <a:prstGeom prst="rect">
            <a:avLst/>
          </a:prstGeom>
          <a:noFill/>
          <a:ln w="9525">
            <a:noFill/>
          </a:ln>
        </p:spPr>
      </p:pic>
      <p:sp>
        <p:nvSpPr>
          <p:cNvPr id="12293"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12294" name="图片 22"/>
          <p:cNvPicPr>
            <a:picLocks noChangeAspect="1"/>
          </p:cNvPicPr>
          <p:nvPr/>
        </p:nvPicPr>
        <p:blipFill>
          <a:blip r:embed="rId2"/>
          <a:stretch>
            <a:fillRect/>
          </a:stretch>
        </p:blipFill>
        <p:spPr>
          <a:xfrm>
            <a:off x="5378450" y="0"/>
            <a:ext cx="7615238" cy="6858000"/>
          </a:xfrm>
          <a:prstGeom prst="rect">
            <a:avLst/>
          </a:prstGeom>
          <a:noFill/>
          <a:ln w="9525">
            <a:noFill/>
          </a:ln>
        </p:spPr>
      </p:pic>
      <p:sp>
        <p:nvSpPr>
          <p:cNvPr id="12295" name="文本框 28"/>
          <p:cNvSpPr txBox="1"/>
          <p:nvPr/>
        </p:nvSpPr>
        <p:spPr>
          <a:xfrm>
            <a:off x="1235075" y="3436938"/>
            <a:ext cx="5392738"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4000" b="1" dirty="0">
                <a:latin typeface="微软雅黑" panose="020B0503020204020204" pitchFamily="34" charset="-122"/>
                <a:ea typeface="微软雅黑" panose="020B0503020204020204" pitchFamily="34" charset="-122"/>
              </a:rPr>
              <a:t>用例分析</a:t>
            </a:r>
            <a:endParaRPr lang="zh-CN" altLang="en-US" sz="4000" b="1" dirty="0">
              <a:latin typeface="微软雅黑" panose="020B0503020204020204" pitchFamily="34" charset="-122"/>
              <a:ea typeface="微软雅黑" panose="020B0503020204020204" pitchFamily="34" charset="-122"/>
            </a:endParaRPr>
          </a:p>
        </p:txBody>
      </p:sp>
      <p:cxnSp>
        <p:nvCxnSpPr>
          <p:cNvPr id="12296"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12297" name="直接连接符 34"/>
          <p:cNvCxnSpPr/>
          <p:nvPr/>
        </p:nvCxnSpPr>
        <p:spPr>
          <a:xfrm>
            <a:off x="401638" y="4300538"/>
            <a:ext cx="4319587" cy="0"/>
          </a:xfrm>
          <a:prstGeom prst="line">
            <a:avLst/>
          </a:prstGeom>
          <a:ln w="12700" cap="flat" cmpd="sng">
            <a:solidFill>
              <a:srgbClr val="FFC108"/>
            </a:solidFill>
            <a:prstDash val="solid"/>
            <a:headEnd type="none" w="med" len="med"/>
            <a:tailEnd type="none" w="med" len="med"/>
          </a:ln>
        </p:spPr>
      </p:cxnSp>
      <p:sp>
        <p:nvSpPr>
          <p:cNvPr id="12298" name="文本框 35"/>
          <p:cNvSpPr txBox="1"/>
          <p:nvPr/>
        </p:nvSpPr>
        <p:spPr>
          <a:xfrm>
            <a:off x="1535113" y="4722813"/>
            <a:ext cx="4572000"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疫情地图模块</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12299"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26"/>
          <p:cNvGrpSpPr/>
          <p:nvPr/>
        </p:nvGrpSpPr>
        <p:grpSpPr>
          <a:xfrm>
            <a:off x="0" y="381000"/>
            <a:ext cx="695325" cy="506413"/>
            <a:chOff x="0" y="0"/>
            <a:chExt cx="694944" cy="624651"/>
          </a:xfrm>
        </p:grpSpPr>
        <p:sp>
          <p:nvSpPr>
            <p:cNvPr id="13317"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3318"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3315"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用例分析</a:t>
            </a:r>
            <a:endParaRPr lang="zh-CN" altLang="zh-CN" sz="2400" b="1" dirty="0">
              <a:solidFill>
                <a:srgbClr val="404040"/>
              </a:solidFill>
            </a:endParaRPr>
          </a:p>
        </p:txBody>
      </p:sp>
      <p:pic>
        <p:nvPicPr>
          <p:cNvPr id="13316" name="图片 2"/>
          <p:cNvPicPr>
            <a:picLocks noChangeAspect="1"/>
          </p:cNvPicPr>
          <p:nvPr/>
        </p:nvPicPr>
        <p:blipFill>
          <a:blip r:embed="rId1"/>
          <a:stretch>
            <a:fillRect/>
          </a:stretch>
        </p:blipFill>
        <p:spPr>
          <a:xfrm>
            <a:off x="2814638" y="1054100"/>
            <a:ext cx="5630862" cy="58039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338" name="组合 26"/>
          <p:cNvGrpSpPr/>
          <p:nvPr/>
        </p:nvGrpSpPr>
        <p:grpSpPr>
          <a:xfrm>
            <a:off x="0" y="381000"/>
            <a:ext cx="695325" cy="506413"/>
            <a:chOff x="0" y="0"/>
            <a:chExt cx="694944" cy="624651"/>
          </a:xfrm>
        </p:grpSpPr>
        <p:sp>
          <p:nvSpPr>
            <p:cNvPr id="14341"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4342"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4339"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用例分析</a:t>
            </a:r>
            <a:endParaRPr lang="zh-CN" altLang="zh-CN" sz="2400" b="1" dirty="0">
              <a:solidFill>
                <a:srgbClr val="404040"/>
              </a:solidFill>
            </a:endParaRPr>
          </a:p>
        </p:txBody>
      </p:sp>
      <p:pic>
        <p:nvPicPr>
          <p:cNvPr id="14340" name="图片 3"/>
          <p:cNvPicPr>
            <a:picLocks noChangeAspect="1"/>
          </p:cNvPicPr>
          <p:nvPr/>
        </p:nvPicPr>
        <p:blipFill>
          <a:blip r:embed="rId1"/>
          <a:stretch>
            <a:fillRect/>
          </a:stretch>
        </p:blipFill>
        <p:spPr>
          <a:xfrm>
            <a:off x="2990850" y="1009650"/>
            <a:ext cx="5651500" cy="54229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2" name="组合 26"/>
          <p:cNvGrpSpPr/>
          <p:nvPr/>
        </p:nvGrpSpPr>
        <p:grpSpPr>
          <a:xfrm>
            <a:off x="0" y="381000"/>
            <a:ext cx="695325" cy="506413"/>
            <a:chOff x="0" y="0"/>
            <a:chExt cx="694944" cy="624651"/>
          </a:xfrm>
        </p:grpSpPr>
        <p:sp>
          <p:nvSpPr>
            <p:cNvPr id="15365"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6"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5363"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用例分析</a:t>
            </a:r>
            <a:endParaRPr lang="zh-CN" altLang="zh-CN" sz="2400" b="1" dirty="0">
              <a:solidFill>
                <a:srgbClr val="404040"/>
              </a:solidFill>
            </a:endParaRPr>
          </a:p>
        </p:txBody>
      </p:sp>
      <p:pic>
        <p:nvPicPr>
          <p:cNvPr id="15364" name="图片 2"/>
          <p:cNvPicPr>
            <a:picLocks noChangeAspect="1"/>
          </p:cNvPicPr>
          <p:nvPr/>
        </p:nvPicPr>
        <p:blipFill>
          <a:blip r:embed="rId1"/>
          <a:stretch>
            <a:fillRect/>
          </a:stretch>
        </p:blipFill>
        <p:spPr>
          <a:xfrm>
            <a:off x="3013075" y="990600"/>
            <a:ext cx="5607050" cy="54419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386" name="组合 26"/>
          <p:cNvGrpSpPr/>
          <p:nvPr/>
        </p:nvGrpSpPr>
        <p:grpSpPr>
          <a:xfrm>
            <a:off x="0" y="381000"/>
            <a:ext cx="695325" cy="506413"/>
            <a:chOff x="0" y="0"/>
            <a:chExt cx="694944" cy="624651"/>
          </a:xfrm>
        </p:grpSpPr>
        <p:sp>
          <p:nvSpPr>
            <p:cNvPr id="16389"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0"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6387"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用例分析</a:t>
            </a:r>
            <a:endParaRPr lang="zh-CN" altLang="zh-CN" sz="2400" b="1" dirty="0">
              <a:solidFill>
                <a:srgbClr val="404040"/>
              </a:solidFill>
            </a:endParaRPr>
          </a:p>
        </p:txBody>
      </p:sp>
      <p:pic>
        <p:nvPicPr>
          <p:cNvPr id="16388" name="图片 3"/>
          <p:cNvPicPr>
            <a:picLocks noChangeAspect="1"/>
          </p:cNvPicPr>
          <p:nvPr/>
        </p:nvPicPr>
        <p:blipFill>
          <a:blip r:embed="rId1"/>
          <a:stretch>
            <a:fillRect/>
          </a:stretch>
        </p:blipFill>
        <p:spPr>
          <a:xfrm>
            <a:off x="2779713" y="1298575"/>
            <a:ext cx="6069012" cy="47212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410" name="组合 26"/>
          <p:cNvGrpSpPr/>
          <p:nvPr/>
        </p:nvGrpSpPr>
        <p:grpSpPr>
          <a:xfrm>
            <a:off x="0" y="381000"/>
            <a:ext cx="695325" cy="506413"/>
            <a:chOff x="0" y="0"/>
            <a:chExt cx="694944" cy="624651"/>
          </a:xfrm>
        </p:grpSpPr>
        <p:sp>
          <p:nvSpPr>
            <p:cNvPr id="17413"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7414"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7411"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用例分析</a:t>
            </a:r>
            <a:endParaRPr lang="zh-CN" altLang="zh-CN" sz="2400" b="1" dirty="0">
              <a:solidFill>
                <a:srgbClr val="404040"/>
              </a:solidFill>
            </a:endParaRPr>
          </a:p>
        </p:txBody>
      </p:sp>
      <p:pic>
        <p:nvPicPr>
          <p:cNvPr id="17412" name="图片 2"/>
          <p:cNvPicPr>
            <a:picLocks noChangeAspect="1"/>
          </p:cNvPicPr>
          <p:nvPr/>
        </p:nvPicPr>
        <p:blipFill>
          <a:blip r:embed="rId1"/>
          <a:stretch>
            <a:fillRect/>
          </a:stretch>
        </p:blipFill>
        <p:spPr>
          <a:xfrm>
            <a:off x="2565400" y="1368425"/>
            <a:ext cx="6219825" cy="477837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434" name="组合 26"/>
          <p:cNvGrpSpPr/>
          <p:nvPr/>
        </p:nvGrpSpPr>
        <p:grpSpPr>
          <a:xfrm>
            <a:off x="0" y="381000"/>
            <a:ext cx="695325" cy="506413"/>
            <a:chOff x="0" y="0"/>
            <a:chExt cx="694944" cy="624651"/>
          </a:xfrm>
        </p:grpSpPr>
        <p:sp>
          <p:nvSpPr>
            <p:cNvPr id="18437"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38"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8435"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用例分析</a:t>
            </a:r>
            <a:endParaRPr lang="zh-CN" altLang="zh-CN" sz="2400" b="1" dirty="0">
              <a:solidFill>
                <a:srgbClr val="404040"/>
              </a:solidFill>
            </a:endParaRPr>
          </a:p>
        </p:txBody>
      </p:sp>
      <p:pic>
        <p:nvPicPr>
          <p:cNvPr id="18436" name="图片 2"/>
          <p:cNvPicPr>
            <a:picLocks noChangeAspect="1"/>
          </p:cNvPicPr>
          <p:nvPr/>
        </p:nvPicPr>
        <p:blipFill>
          <a:blip r:embed="rId1"/>
          <a:stretch>
            <a:fillRect/>
          </a:stretch>
        </p:blipFill>
        <p:spPr>
          <a:xfrm>
            <a:off x="2565400" y="1368425"/>
            <a:ext cx="6219825" cy="477837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8" name="组合 26"/>
          <p:cNvGrpSpPr/>
          <p:nvPr/>
        </p:nvGrpSpPr>
        <p:grpSpPr>
          <a:xfrm>
            <a:off x="0" y="381000"/>
            <a:ext cx="695325" cy="506413"/>
            <a:chOff x="0" y="0"/>
            <a:chExt cx="694944" cy="624651"/>
          </a:xfrm>
        </p:grpSpPr>
        <p:sp>
          <p:nvSpPr>
            <p:cNvPr id="19461"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9462"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9459"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用例分析</a:t>
            </a:r>
            <a:endParaRPr lang="zh-CN" altLang="zh-CN" sz="2400" b="1" dirty="0">
              <a:solidFill>
                <a:srgbClr val="404040"/>
              </a:solidFill>
            </a:endParaRPr>
          </a:p>
        </p:txBody>
      </p:sp>
      <p:pic>
        <p:nvPicPr>
          <p:cNvPr id="19460" name="图片 3"/>
          <p:cNvPicPr>
            <a:picLocks noChangeAspect="1"/>
          </p:cNvPicPr>
          <p:nvPr/>
        </p:nvPicPr>
        <p:blipFill>
          <a:blip r:embed="rId1"/>
          <a:stretch>
            <a:fillRect/>
          </a:stretch>
        </p:blipFill>
        <p:spPr>
          <a:xfrm>
            <a:off x="2817813" y="1276350"/>
            <a:ext cx="6084887" cy="46672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482" name="组合 1"/>
          <p:cNvGrpSpPr/>
          <p:nvPr/>
        </p:nvGrpSpPr>
        <p:grpSpPr>
          <a:xfrm>
            <a:off x="4483100" y="755650"/>
            <a:ext cx="3249613" cy="4475163"/>
            <a:chOff x="0" y="0"/>
            <a:chExt cx="3248568" cy="4474600"/>
          </a:xfrm>
        </p:grpSpPr>
        <p:sp>
          <p:nvSpPr>
            <p:cNvPr id="20492"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20493"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0483" name="圆角矩形 36"/>
          <p:cNvSpPr/>
          <p:nvPr/>
        </p:nvSpPr>
        <p:spPr>
          <a:xfrm>
            <a:off x="2330450" y="4702175"/>
            <a:ext cx="1827213" cy="369888"/>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20484" name="图片 20"/>
          <p:cNvPicPr>
            <a:picLocks noChangeAspect="1"/>
          </p:cNvPicPr>
          <p:nvPr/>
        </p:nvPicPr>
        <p:blipFill>
          <a:blip r:embed="rId1"/>
          <a:stretch>
            <a:fillRect/>
          </a:stretch>
        </p:blipFill>
        <p:spPr>
          <a:xfrm>
            <a:off x="4602163" y="4346575"/>
            <a:ext cx="4597400" cy="2511425"/>
          </a:xfrm>
          <a:prstGeom prst="rect">
            <a:avLst/>
          </a:prstGeom>
          <a:noFill/>
          <a:ln w="9525">
            <a:noFill/>
          </a:ln>
        </p:spPr>
      </p:pic>
      <p:sp>
        <p:nvSpPr>
          <p:cNvPr id="20485"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20486" name="图片 22"/>
          <p:cNvPicPr>
            <a:picLocks noChangeAspect="1"/>
          </p:cNvPicPr>
          <p:nvPr/>
        </p:nvPicPr>
        <p:blipFill>
          <a:blip r:embed="rId2"/>
          <a:stretch>
            <a:fillRect/>
          </a:stretch>
        </p:blipFill>
        <p:spPr>
          <a:xfrm>
            <a:off x="5378450" y="0"/>
            <a:ext cx="7615238" cy="6858000"/>
          </a:xfrm>
          <a:prstGeom prst="rect">
            <a:avLst/>
          </a:prstGeom>
          <a:noFill/>
          <a:ln w="9525">
            <a:noFill/>
          </a:ln>
        </p:spPr>
      </p:pic>
      <p:sp>
        <p:nvSpPr>
          <p:cNvPr id="20487" name="文本框 28"/>
          <p:cNvSpPr txBox="1"/>
          <p:nvPr/>
        </p:nvSpPr>
        <p:spPr>
          <a:xfrm>
            <a:off x="266700" y="3411538"/>
            <a:ext cx="5788025"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4000" b="1" dirty="0">
                <a:latin typeface="微软雅黑" panose="020B0503020204020204" pitchFamily="34" charset="-122"/>
                <a:ea typeface="微软雅黑" panose="020B0503020204020204" pitchFamily="34" charset="-122"/>
              </a:rPr>
              <a:t>数据流图、类图、流程图</a:t>
            </a:r>
            <a:endParaRPr lang="zh-CN" altLang="en-US" sz="4000" b="1" dirty="0">
              <a:latin typeface="微软雅黑" panose="020B0503020204020204" pitchFamily="34" charset="-122"/>
              <a:ea typeface="微软雅黑" panose="020B0503020204020204" pitchFamily="34" charset="-122"/>
            </a:endParaRPr>
          </a:p>
        </p:txBody>
      </p:sp>
      <p:cxnSp>
        <p:nvCxnSpPr>
          <p:cNvPr id="20488"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20489" name="直接连接符 34"/>
          <p:cNvCxnSpPr/>
          <p:nvPr/>
        </p:nvCxnSpPr>
        <p:spPr>
          <a:xfrm>
            <a:off x="1535113" y="4227513"/>
            <a:ext cx="4319587" cy="0"/>
          </a:xfrm>
          <a:prstGeom prst="line">
            <a:avLst/>
          </a:prstGeom>
          <a:ln w="12700" cap="flat" cmpd="sng">
            <a:solidFill>
              <a:srgbClr val="FFC108"/>
            </a:solidFill>
            <a:prstDash val="solid"/>
            <a:headEnd type="none" w="med" len="med"/>
            <a:tailEnd type="none" w="med" len="med"/>
          </a:ln>
        </p:spPr>
      </p:cxnSp>
      <p:sp>
        <p:nvSpPr>
          <p:cNvPr id="20490" name="文本框 35"/>
          <p:cNvSpPr txBox="1"/>
          <p:nvPr/>
        </p:nvSpPr>
        <p:spPr>
          <a:xfrm>
            <a:off x="2474913" y="4708525"/>
            <a:ext cx="4572000" cy="3698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疫情地图模块</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20491"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506" name="组合 26"/>
          <p:cNvGrpSpPr/>
          <p:nvPr/>
        </p:nvGrpSpPr>
        <p:grpSpPr>
          <a:xfrm>
            <a:off x="0" y="381000"/>
            <a:ext cx="695325" cy="506413"/>
            <a:chOff x="0" y="0"/>
            <a:chExt cx="694944" cy="624651"/>
          </a:xfrm>
        </p:grpSpPr>
        <p:sp>
          <p:nvSpPr>
            <p:cNvPr id="21509"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1510"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1507"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数据流图</a:t>
            </a:r>
            <a:endParaRPr lang="zh-CN" altLang="zh-CN" sz="2400" b="1" dirty="0">
              <a:solidFill>
                <a:srgbClr val="404040"/>
              </a:solidFill>
            </a:endParaRPr>
          </a:p>
        </p:txBody>
      </p:sp>
      <p:pic>
        <p:nvPicPr>
          <p:cNvPr id="21508" name="图片 2"/>
          <p:cNvPicPr>
            <a:picLocks noChangeAspect="1"/>
          </p:cNvPicPr>
          <p:nvPr/>
        </p:nvPicPr>
        <p:blipFill>
          <a:blip r:embed="rId1"/>
          <a:stretch>
            <a:fillRect/>
          </a:stretch>
        </p:blipFill>
        <p:spPr>
          <a:xfrm>
            <a:off x="2089150" y="1978025"/>
            <a:ext cx="7359650" cy="290195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blipFill>
        <a:effectLst/>
      </p:bgPr>
    </p:bg>
    <p:spTree>
      <p:nvGrpSpPr>
        <p:cNvPr id="1" name=""/>
        <p:cNvGrpSpPr/>
        <p:nvPr/>
      </p:nvGrpSpPr>
      <p:grpSpPr/>
      <p:sp>
        <p:nvSpPr>
          <p:cNvPr id="4098" name="右箭头 2"/>
          <p:cNvSpPr/>
          <p:nvPr/>
        </p:nvSpPr>
        <p:spPr>
          <a:xfrm>
            <a:off x="276225" y="0"/>
            <a:ext cx="5630863" cy="6858000"/>
          </a:xfrm>
          <a:prstGeom prst="rightArrow">
            <a:avLst>
              <a:gd name="adj1" fmla="val 100000"/>
              <a:gd name="adj2" fmla="val 40027"/>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099" name="右箭头 1"/>
          <p:cNvSpPr/>
          <p:nvPr/>
        </p:nvSpPr>
        <p:spPr>
          <a:xfrm>
            <a:off x="0" y="0"/>
            <a:ext cx="5486400" cy="6858000"/>
          </a:xfrm>
          <a:prstGeom prst="rightArrow">
            <a:avLst>
              <a:gd name="adj1" fmla="val 100000"/>
              <a:gd name="adj2" fmla="val 40027"/>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00" name="文本框 3"/>
          <p:cNvSpPr txBox="1"/>
          <p:nvPr/>
        </p:nvSpPr>
        <p:spPr>
          <a:xfrm>
            <a:off x="1349375" y="1538288"/>
            <a:ext cx="174625" cy="43402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3800" dirty="0">
                <a:latin typeface="方正剪纸简体" pitchFamily="65" charset="-122"/>
                <a:ea typeface="方正剪纸简体" pitchFamily="65" charset="-122"/>
              </a:rPr>
              <a:t>目录</a:t>
            </a:r>
            <a:endParaRPr lang="zh-CN" altLang="zh-CN" sz="13800" dirty="0">
              <a:latin typeface="方正剪纸简体" pitchFamily="65" charset="-122"/>
              <a:ea typeface="方正剪纸简体" pitchFamily="65" charset="-122"/>
            </a:endParaRPr>
          </a:p>
        </p:txBody>
      </p:sp>
      <p:grpSp>
        <p:nvGrpSpPr>
          <p:cNvPr id="4101" name="组合 4"/>
          <p:cNvGrpSpPr/>
          <p:nvPr/>
        </p:nvGrpSpPr>
        <p:grpSpPr>
          <a:xfrm>
            <a:off x="6284913" y="198438"/>
            <a:ext cx="4292600" cy="615950"/>
            <a:chOff x="6896100" y="868362"/>
            <a:chExt cx="5224742" cy="728663"/>
          </a:xfrm>
        </p:grpSpPr>
        <p:sp>
          <p:nvSpPr>
            <p:cNvPr id="4144" name="矩形 4"/>
            <p:cNvSpPr/>
            <p:nvPr/>
          </p:nvSpPr>
          <p:spPr>
            <a:xfrm rot="2575801">
              <a:off x="7048500" y="900113"/>
              <a:ext cx="695325" cy="696912"/>
            </a:xfrm>
            <a:prstGeom prst="rect">
              <a:avLst/>
            </a:prstGeom>
            <a:solidFill>
              <a:srgbClr val="C55A1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45" name="矩形 5"/>
            <p:cNvSpPr/>
            <p:nvPr/>
          </p:nvSpPr>
          <p:spPr>
            <a:xfrm rot="2575801">
              <a:off x="6896100" y="900113"/>
              <a:ext cx="695325" cy="696912"/>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46" name="文本框 12"/>
            <p:cNvSpPr txBox="1"/>
            <p:nvPr/>
          </p:nvSpPr>
          <p:spPr>
            <a:xfrm>
              <a:off x="6932321" y="868362"/>
              <a:ext cx="642937"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dirty="0">
                  <a:solidFill>
                    <a:schemeClr val="bg1"/>
                  </a:solidFill>
                  <a:latin typeface="方正剪纸简体" pitchFamily="65" charset="-122"/>
                  <a:ea typeface="方正剪纸简体" pitchFamily="65" charset="-122"/>
                </a:rPr>
                <a:t>1</a:t>
              </a:r>
              <a:endParaRPr lang="zh-CN" altLang="en-US" sz="4000" dirty="0">
                <a:solidFill>
                  <a:schemeClr val="bg1"/>
                </a:solidFill>
                <a:latin typeface="方正剪纸简体" pitchFamily="65" charset="-122"/>
                <a:ea typeface="方正剪纸简体" pitchFamily="65" charset="-122"/>
              </a:endParaRPr>
            </a:p>
          </p:txBody>
        </p:sp>
        <p:sp>
          <p:nvSpPr>
            <p:cNvPr id="4147" name="圆角矩形 16"/>
            <p:cNvSpPr/>
            <p:nvPr/>
          </p:nvSpPr>
          <p:spPr>
            <a:xfrm>
              <a:off x="8428038" y="908050"/>
              <a:ext cx="3381375" cy="628650"/>
            </a:xfrm>
            <a:prstGeom prst="roundRect">
              <a:avLst>
                <a:gd name="adj" fmla="val 42079"/>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48" name="文本框 20"/>
            <p:cNvSpPr txBox="1"/>
            <p:nvPr/>
          </p:nvSpPr>
          <p:spPr>
            <a:xfrm>
              <a:off x="9361766" y="1003799"/>
              <a:ext cx="2759076" cy="437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b="1" dirty="0">
                  <a:latin typeface="微软雅黑" panose="020B0503020204020204" pitchFamily="34" charset="-122"/>
                  <a:ea typeface="微软雅黑" panose="020B0503020204020204" pitchFamily="34" charset="-122"/>
                </a:rPr>
                <a:t>总体设计</a:t>
              </a:r>
              <a:endParaRPr lang="zh-CN" altLang="en-US" sz="1800" b="1" dirty="0">
                <a:latin typeface="微软雅黑" panose="020B0503020204020204" pitchFamily="34" charset="-122"/>
                <a:ea typeface="微软雅黑" panose="020B0503020204020204" pitchFamily="34" charset="-122"/>
              </a:endParaRPr>
            </a:p>
          </p:txBody>
        </p:sp>
      </p:grpSp>
      <p:grpSp>
        <p:nvGrpSpPr>
          <p:cNvPr id="4102" name="组合 58"/>
          <p:cNvGrpSpPr/>
          <p:nvPr/>
        </p:nvGrpSpPr>
        <p:grpSpPr>
          <a:xfrm>
            <a:off x="6307138" y="1050925"/>
            <a:ext cx="4292600" cy="708025"/>
            <a:chOff x="6896100" y="868362"/>
            <a:chExt cx="5224742" cy="837870"/>
          </a:xfrm>
        </p:grpSpPr>
        <p:sp>
          <p:nvSpPr>
            <p:cNvPr id="4139" name="矩形 4"/>
            <p:cNvSpPr/>
            <p:nvPr/>
          </p:nvSpPr>
          <p:spPr>
            <a:xfrm rot="2575801">
              <a:off x="7048500" y="900113"/>
              <a:ext cx="695325" cy="696912"/>
            </a:xfrm>
            <a:prstGeom prst="rect">
              <a:avLst/>
            </a:prstGeom>
            <a:solidFill>
              <a:srgbClr val="C55A1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40" name="矩形 5"/>
            <p:cNvSpPr/>
            <p:nvPr/>
          </p:nvSpPr>
          <p:spPr>
            <a:xfrm rot="2575801">
              <a:off x="6896100" y="900113"/>
              <a:ext cx="695325" cy="696912"/>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41" name="文本框 12"/>
            <p:cNvSpPr txBox="1"/>
            <p:nvPr/>
          </p:nvSpPr>
          <p:spPr>
            <a:xfrm>
              <a:off x="6932321" y="868362"/>
              <a:ext cx="642937" cy="83787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dirty="0">
                  <a:solidFill>
                    <a:schemeClr val="bg1"/>
                  </a:solidFill>
                  <a:latin typeface="方正剪纸简体" pitchFamily="65" charset="-122"/>
                  <a:ea typeface="方正剪纸简体" pitchFamily="65" charset="-122"/>
                </a:rPr>
                <a:t>2</a:t>
              </a:r>
              <a:endParaRPr lang="zh-CN" altLang="en-US" sz="4000" dirty="0">
                <a:solidFill>
                  <a:schemeClr val="bg1"/>
                </a:solidFill>
                <a:latin typeface="方正剪纸简体" pitchFamily="65" charset="-122"/>
                <a:ea typeface="方正剪纸简体" pitchFamily="65" charset="-122"/>
              </a:endParaRPr>
            </a:p>
          </p:txBody>
        </p:sp>
        <p:sp>
          <p:nvSpPr>
            <p:cNvPr id="4142" name="圆角矩形 16"/>
            <p:cNvSpPr/>
            <p:nvPr/>
          </p:nvSpPr>
          <p:spPr>
            <a:xfrm>
              <a:off x="8428038" y="908050"/>
              <a:ext cx="3381375" cy="628650"/>
            </a:xfrm>
            <a:prstGeom prst="roundRect">
              <a:avLst>
                <a:gd name="adj" fmla="val 42079"/>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43" name="文本框 20"/>
            <p:cNvSpPr txBox="1"/>
            <p:nvPr/>
          </p:nvSpPr>
          <p:spPr>
            <a:xfrm>
              <a:off x="9361766" y="1003799"/>
              <a:ext cx="2759076" cy="437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b="1" dirty="0">
                  <a:latin typeface="微软雅黑" panose="020B0503020204020204" pitchFamily="34" charset="-122"/>
                  <a:ea typeface="微软雅黑" panose="020B0503020204020204" pitchFamily="34" charset="-122"/>
                </a:rPr>
                <a:t>需求分析</a:t>
              </a:r>
              <a:endParaRPr lang="zh-CN" altLang="en-US" sz="1800" b="1" dirty="0">
                <a:latin typeface="微软雅黑" panose="020B0503020204020204" pitchFamily="34" charset="-122"/>
                <a:ea typeface="微软雅黑" panose="020B0503020204020204" pitchFamily="34" charset="-122"/>
              </a:endParaRPr>
            </a:p>
          </p:txBody>
        </p:sp>
      </p:grpSp>
      <p:grpSp>
        <p:nvGrpSpPr>
          <p:cNvPr id="4103" name="组合 64"/>
          <p:cNvGrpSpPr/>
          <p:nvPr/>
        </p:nvGrpSpPr>
        <p:grpSpPr>
          <a:xfrm>
            <a:off x="6327775" y="1901825"/>
            <a:ext cx="4292600" cy="706438"/>
            <a:chOff x="6896100" y="868362"/>
            <a:chExt cx="5224742" cy="837870"/>
          </a:xfrm>
        </p:grpSpPr>
        <p:sp>
          <p:nvSpPr>
            <p:cNvPr id="4134" name="矩形 4"/>
            <p:cNvSpPr/>
            <p:nvPr/>
          </p:nvSpPr>
          <p:spPr>
            <a:xfrm rot="2575801">
              <a:off x="7048500" y="900113"/>
              <a:ext cx="695325" cy="696912"/>
            </a:xfrm>
            <a:prstGeom prst="rect">
              <a:avLst/>
            </a:prstGeom>
            <a:solidFill>
              <a:srgbClr val="C55A1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35" name="矩形 5"/>
            <p:cNvSpPr/>
            <p:nvPr/>
          </p:nvSpPr>
          <p:spPr>
            <a:xfrm rot="2575801">
              <a:off x="6896100" y="900113"/>
              <a:ext cx="695325" cy="696912"/>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36" name="文本框 12"/>
            <p:cNvSpPr txBox="1"/>
            <p:nvPr/>
          </p:nvSpPr>
          <p:spPr>
            <a:xfrm>
              <a:off x="6932321" y="868362"/>
              <a:ext cx="642937" cy="83787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dirty="0">
                  <a:solidFill>
                    <a:schemeClr val="bg1"/>
                  </a:solidFill>
                  <a:latin typeface="方正剪纸简体" pitchFamily="65" charset="-122"/>
                  <a:ea typeface="方正剪纸简体" pitchFamily="65" charset="-122"/>
                </a:rPr>
                <a:t>3</a:t>
              </a:r>
              <a:endParaRPr lang="zh-CN" altLang="en-US" sz="4000" dirty="0">
                <a:solidFill>
                  <a:schemeClr val="bg1"/>
                </a:solidFill>
                <a:latin typeface="方正剪纸简体" pitchFamily="65" charset="-122"/>
                <a:ea typeface="方正剪纸简体" pitchFamily="65" charset="-122"/>
              </a:endParaRPr>
            </a:p>
          </p:txBody>
        </p:sp>
        <p:sp>
          <p:nvSpPr>
            <p:cNvPr id="4137" name="圆角矩形 16"/>
            <p:cNvSpPr/>
            <p:nvPr/>
          </p:nvSpPr>
          <p:spPr>
            <a:xfrm>
              <a:off x="8428038" y="908050"/>
              <a:ext cx="3381375" cy="628650"/>
            </a:xfrm>
            <a:prstGeom prst="roundRect">
              <a:avLst>
                <a:gd name="adj" fmla="val 42079"/>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38" name="文本框 20"/>
            <p:cNvSpPr txBox="1"/>
            <p:nvPr/>
          </p:nvSpPr>
          <p:spPr>
            <a:xfrm>
              <a:off x="9361766" y="1003799"/>
              <a:ext cx="2759076" cy="437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b="1" dirty="0">
                  <a:latin typeface="微软雅黑" panose="020B0503020204020204" pitchFamily="34" charset="-122"/>
                  <a:ea typeface="微软雅黑" panose="020B0503020204020204" pitchFamily="34" charset="-122"/>
                </a:rPr>
                <a:t>用例分析</a:t>
              </a:r>
              <a:endParaRPr lang="zh-CN" altLang="en-US" sz="1800" b="1" dirty="0">
                <a:latin typeface="微软雅黑" panose="020B0503020204020204" pitchFamily="34" charset="-122"/>
                <a:ea typeface="微软雅黑" panose="020B0503020204020204" pitchFamily="34" charset="-122"/>
              </a:endParaRPr>
            </a:p>
          </p:txBody>
        </p:sp>
      </p:grpSp>
      <p:grpSp>
        <p:nvGrpSpPr>
          <p:cNvPr id="4104" name="组合 70"/>
          <p:cNvGrpSpPr/>
          <p:nvPr/>
        </p:nvGrpSpPr>
        <p:grpSpPr>
          <a:xfrm>
            <a:off x="6361113" y="2757488"/>
            <a:ext cx="4238625" cy="706437"/>
            <a:chOff x="6896100" y="868362"/>
            <a:chExt cx="5158703" cy="837870"/>
          </a:xfrm>
        </p:grpSpPr>
        <p:sp>
          <p:nvSpPr>
            <p:cNvPr id="4129" name="矩形 4"/>
            <p:cNvSpPr/>
            <p:nvPr/>
          </p:nvSpPr>
          <p:spPr>
            <a:xfrm rot="2575801">
              <a:off x="7048500" y="900113"/>
              <a:ext cx="695325" cy="696912"/>
            </a:xfrm>
            <a:prstGeom prst="rect">
              <a:avLst/>
            </a:prstGeom>
            <a:solidFill>
              <a:srgbClr val="C55A1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30" name="矩形 5"/>
            <p:cNvSpPr/>
            <p:nvPr/>
          </p:nvSpPr>
          <p:spPr>
            <a:xfrm rot="2575801">
              <a:off x="6896100" y="900113"/>
              <a:ext cx="695325" cy="696912"/>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31" name="文本框 12"/>
            <p:cNvSpPr txBox="1"/>
            <p:nvPr/>
          </p:nvSpPr>
          <p:spPr>
            <a:xfrm>
              <a:off x="6932321" y="868362"/>
              <a:ext cx="642937" cy="83787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dirty="0">
                  <a:solidFill>
                    <a:schemeClr val="bg1"/>
                  </a:solidFill>
                  <a:latin typeface="方正剪纸简体" pitchFamily="65" charset="-122"/>
                  <a:ea typeface="方正剪纸简体" pitchFamily="65" charset="-122"/>
                </a:rPr>
                <a:t>4</a:t>
              </a:r>
              <a:endParaRPr lang="zh-CN" altLang="en-US" sz="4000" dirty="0">
                <a:solidFill>
                  <a:schemeClr val="bg1"/>
                </a:solidFill>
                <a:latin typeface="方正剪纸简体" pitchFamily="65" charset="-122"/>
                <a:ea typeface="方正剪纸简体" pitchFamily="65" charset="-122"/>
              </a:endParaRPr>
            </a:p>
          </p:txBody>
        </p:sp>
        <p:sp>
          <p:nvSpPr>
            <p:cNvPr id="4132" name="圆角矩形 16"/>
            <p:cNvSpPr/>
            <p:nvPr/>
          </p:nvSpPr>
          <p:spPr>
            <a:xfrm>
              <a:off x="8428038" y="908050"/>
              <a:ext cx="3381375" cy="628650"/>
            </a:xfrm>
            <a:prstGeom prst="roundRect">
              <a:avLst>
                <a:gd name="adj" fmla="val 42079"/>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33" name="文本框 20"/>
            <p:cNvSpPr txBox="1"/>
            <p:nvPr/>
          </p:nvSpPr>
          <p:spPr>
            <a:xfrm>
              <a:off x="8529753" y="1003800"/>
              <a:ext cx="3525050" cy="437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b="1" dirty="0">
                  <a:latin typeface="微软雅黑" panose="020B0503020204020204" pitchFamily="34" charset="-122"/>
                  <a:ea typeface="微软雅黑" panose="020B0503020204020204" pitchFamily="34" charset="-122"/>
                </a:rPr>
                <a:t>数据流图、类图、流程图</a:t>
              </a:r>
              <a:endParaRPr lang="zh-CN" altLang="en-US" sz="1800" b="1" dirty="0">
                <a:latin typeface="微软雅黑" panose="020B0503020204020204" pitchFamily="34" charset="-122"/>
                <a:ea typeface="微软雅黑" panose="020B0503020204020204" pitchFamily="34" charset="-122"/>
              </a:endParaRPr>
            </a:p>
          </p:txBody>
        </p:sp>
      </p:grpSp>
      <p:grpSp>
        <p:nvGrpSpPr>
          <p:cNvPr id="4105" name="组合 76"/>
          <p:cNvGrpSpPr/>
          <p:nvPr/>
        </p:nvGrpSpPr>
        <p:grpSpPr>
          <a:xfrm>
            <a:off x="6381750" y="3609975"/>
            <a:ext cx="4171950" cy="706438"/>
            <a:chOff x="6896100" y="868362"/>
            <a:chExt cx="5077718" cy="837870"/>
          </a:xfrm>
        </p:grpSpPr>
        <p:sp>
          <p:nvSpPr>
            <p:cNvPr id="4124" name="矩形 4"/>
            <p:cNvSpPr/>
            <p:nvPr/>
          </p:nvSpPr>
          <p:spPr>
            <a:xfrm rot="2575801">
              <a:off x="7048500" y="900113"/>
              <a:ext cx="695325" cy="696912"/>
            </a:xfrm>
            <a:prstGeom prst="rect">
              <a:avLst/>
            </a:prstGeom>
            <a:solidFill>
              <a:srgbClr val="C55A1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25" name="矩形 5"/>
            <p:cNvSpPr/>
            <p:nvPr/>
          </p:nvSpPr>
          <p:spPr>
            <a:xfrm rot="2575801">
              <a:off x="6896100" y="900113"/>
              <a:ext cx="695325" cy="696912"/>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26" name="文本框 12"/>
            <p:cNvSpPr txBox="1"/>
            <p:nvPr/>
          </p:nvSpPr>
          <p:spPr>
            <a:xfrm>
              <a:off x="6932321" y="868362"/>
              <a:ext cx="642937" cy="83787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dirty="0">
                  <a:solidFill>
                    <a:schemeClr val="bg1"/>
                  </a:solidFill>
                  <a:latin typeface="方正剪纸简体" pitchFamily="65" charset="-122"/>
                  <a:ea typeface="方正剪纸简体" pitchFamily="65" charset="-122"/>
                </a:rPr>
                <a:t>5</a:t>
              </a:r>
              <a:endParaRPr lang="zh-CN" altLang="en-US" sz="4000" dirty="0">
                <a:solidFill>
                  <a:schemeClr val="bg1"/>
                </a:solidFill>
                <a:latin typeface="方正剪纸简体" pitchFamily="65" charset="-122"/>
                <a:ea typeface="方正剪纸简体" pitchFamily="65" charset="-122"/>
              </a:endParaRPr>
            </a:p>
          </p:txBody>
        </p:sp>
        <p:sp>
          <p:nvSpPr>
            <p:cNvPr id="4127" name="圆角矩形 16"/>
            <p:cNvSpPr/>
            <p:nvPr/>
          </p:nvSpPr>
          <p:spPr>
            <a:xfrm>
              <a:off x="8428038" y="908050"/>
              <a:ext cx="3381375" cy="628650"/>
            </a:xfrm>
            <a:prstGeom prst="roundRect">
              <a:avLst>
                <a:gd name="adj" fmla="val 42079"/>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28" name="文本框 20"/>
            <p:cNvSpPr txBox="1"/>
            <p:nvPr/>
          </p:nvSpPr>
          <p:spPr>
            <a:xfrm>
              <a:off x="9214741" y="1003800"/>
              <a:ext cx="2759077" cy="437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latin typeface="微软雅黑" panose="020B0503020204020204" pitchFamily="34" charset="-122"/>
                  <a:ea typeface="微软雅黑" panose="020B0503020204020204" pitchFamily="34" charset="-122"/>
                </a:rPr>
                <a:t>UI</a:t>
              </a:r>
              <a:r>
                <a:rPr lang="zh-CN" altLang="en-US" sz="1800" b="1" dirty="0">
                  <a:latin typeface="微软雅黑" panose="020B0503020204020204" pitchFamily="34" charset="-122"/>
                  <a:ea typeface="微软雅黑" panose="020B0503020204020204" pitchFamily="34" charset="-122"/>
                </a:rPr>
                <a:t>原型与接口</a:t>
              </a:r>
              <a:endParaRPr lang="zh-CN" altLang="en-US" sz="1800" b="1" dirty="0">
                <a:latin typeface="微软雅黑" panose="020B0503020204020204" pitchFamily="34" charset="-122"/>
                <a:ea typeface="微软雅黑" panose="020B0503020204020204" pitchFamily="34" charset="-122"/>
              </a:endParaRPr>
            </a:p>
          </p:txBody>
        </p:sp>
      </p:grpSp>
      <p:grpSp>
        <p:nvGrpSpPr>
          <p:cNvPr id="4106" name="组合 82"/>
          <p:cNvGrpSpPr/>
          <p:nvPr/>
        </p:nvGrpSpPr>
        <p:grpSpPr>
          <a:xfrm>
            <a:off x="6372225" y="4464050"/>
            <a:ext cx="4248150" cy="708025"/>
            <a:chOff x="6896100" y="868362"/>
            <a:chExt cx="5171231" cy="837870"/>
          </a:xfrm>
        </p:grpSpPr>
        <p:sp>
          <p:nvSpPr>
            <p:cNvPr id="4119" name="矩形 4"/>
            <p:cNvSpPr/>
            <p:nvPr/>
          </p:nvSpPr>
          <p:spPr>
            <a:xfrm rot="2575801">
              <a:off x="7048500" y="900113"/>
              <a:ext cx="695325" cy="696912"/>
            </a:xfrm>
            <a:prstGeom prst="rect">
              <a:avLst/>
            </a:prstGeom>
            <a:solidFill>
              <a:srgbClr val="C55A1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20" name="矩形 5"/>
            <p:cNvSpPr/>
            <p:nvPr/>
          </p:nvSpPr>
          <p:spPr>
            <a:xfrm rot="2575801">
              <a:off x="6896100" y="900113"/>
              <a:ext cx="695325" cy="696912"/>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21" name="文本框 12"/>
            <p:cNvSpPr txBox="1"/>
            <p:nvPr/>
          </p:nvSpPr>
          <p:spPr>
            <a:xfrm>
              <a:off x="6932321" y="868362"/>
              <a:ext cx="642937" cy="83787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dirty="0">
                  <a:solidFill>
                    <a:schemeClr val="bg1"/>
                  </a:solidFill>
                  <a:latin typeface="方正剪纸简体" pitchFamily="65" charset="-122"/>
                  <a:ea typeface="方正剪纸简体" pitchFamily="65" charset="-122"/>
                </a:rPr>
                <a:t>6</a:t>
              </a:r>
              <a:endParaRPr lang="zh-CN" altLang="en-US" sz="4000" dirty="0">
                <a:solidFill>
                  <a:schemeClr val="bg1"/>
                </a:solidFill>
                <a:latin typeface="方正剪纸简体" pitchFamily="65" charset="-122"/>
                <a:ea typeface="方正剪纸简体" pitchFamily="65" charset="-122"/>
              </a:endParaRPr>
            </a:p>
          </p:txBody>
        </p:sp>
        <p:sp>
          <p:nvSpPr>
            <p:cNvPr id="4122" name="圆角矩形 16"/>
            <p:cNvSpPr/>
            <p:nvPr/>
          </p:nvSpPr>
          <p:spPr>
            <a:xfrm>
              <a:off x="8428038" y="908050"/>
              <a:ext cx="3381375" cy="628650"/>
            </a:xfrm>
            <a:prstGeom prst="roundRect">
              <a:avLst>
                <a:gd name="adj" fmla="val 42079"/>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23" name="文本框 20"/>
            <p:cNvSpPr txBox="1"/>
            <p:nvPr/>
          </p:nvSpPr>
          <p:spPr>
            <a:xfrm>
              <a:off x="8685957" y="990719"/>
              <a:ext cx="3381374" cy="437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b="1" dirty="0">
                  <a:latin typeface="微软雅黑" panose="020B0503020204020204" pitchFamily="34" charset="-122"/>
                  <a:ea typeface="微软雅黑" panose="020B0503020204020204" pitchFamily="34" charset="-122"/>
                </a:rPr>
                <a:t>维护、测试、验证方案</a:t>
              </a:r>
              <a:endParaRPr lang="zh-CN" altLang="en-US" sz="1800" b="1" dirty="0">
                <a:latin typeface="微软雅黑" panose="020B0503020204020204" pitchFamily="34" charset="-122"/>
                <a:ea typeface="微软雅黑" panose="020B0503020204020204" pitchFamily="34" charset="-122"/>
              </a:endParaRPr>
            </a:p>
          </p:txBody>
        </p:sp>
      </p:grpSp>
      <p:grpSp>
        <p:nvGrpSpPr>
          <p:cNvPr id="4107" name="组合 88"/>
          <p:cNvGrpSpPr/>
          <p:nvPr/>
        </p:nvGrpSpPr>
        <p:grpSpPr>
          <a:xfrm>
            <a:off x="6392863" y="5329238"/>
            <a:ext cx="4037012" cy="708025"/>
            <a:chOff x="6896100" y="868362"/>
            <a:chExt cx="4913314" cy="837870"/>
          </a:xfrm>
        </p:grpSpPr>
        <p:sp>
          <p:nvSpPr>
            <p:cNvPr id="4114" name="矩形 4"/>
            <p:cNvSpPr/>
            <p:nvPr/>
          </p:nvSpPr>
          <p:spPr>
            <a:xfrm rot="2575801">
              <a:off x="7048500" y="900113"/>
              <a:ext cx="695325" cy="696912"/>
            </a:xfrm>
            <a:prstGeom prst="rect">
              <a:avLst/>
            </a:prstGeom>
            <a:solidFill>
              <a:srgbClr val="C55A1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15" name="矩形 5"/>
            <p:cNvSpPr/>
            <p:nvPr/>
          </p:nvSpPr>
          <p:spPr>
            <a:xfrm rot="2575801">
              <a:off x="6896100" y="900113"/>
              <a:ext cx="695325" cy="696912"/>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16" name="文本框 12"/>
            <p:cNvSpPr txBox="1"/>
            <p:nvPr/>
          </p:nvSpPr>
          <p:spPr>
            <a:xfrm>
              <a:off x="6932321" y="868362"/>
              <a:ext cx="642937" cy="83787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dirty="0">
                  <a:solidFill>
                    <a:schemeClr val="bg1"/>
                  </a:solidFill>
                  <a:latin typeface="方正剪纸简体" pitchFamily="65" charset="-122"/>
                  <a:ea typeface="方正剪纸简体" pitchFamily="65" charset="-122"/>
                </a:rPr>
                <a:t>7</a:t>
              </a:r>
              <a:endParaRPr lang="zh-CN" altLang="en-US" sz="4000" dirty="0">
                <a:solidFill>
                  <a:schemeClr val="bg1"/>
                </a:solidFill>
                <a:latin typeface="方正剪纸简体" pitchFamily="65" charset="-122"/>
                <a:ea typeface="方正剪纸简体" pitchFamily="65" charset="-122"/>
              </a:endParaRPr>
            </a:p>
          </p:txBody>
        </p:sp>
        <p:sp>
          <p:nvSpPr>
            <p:cNvPr id="4117" name="圆角矩形 16"/>
            <p:cNvSpPr/>
            <p:nvPr/>
          </p:nvSpPr>
          <p:spPr>
            <a:xfrm>
              <a:off x="8428038" y="908050"/>
              <a:ext cx="3381375" cy="628650"/>
            </a:xfrm>
            <a:prstGeom prst="roundRect">
              <a:avLst>
                <a:gd name="adj" fmla="val 42079"/>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18" name="文本框 20"/>
            <p:cNvSpPr txBox="1"/>
            <p:nvPr/>
          </p:nvSpPr>
          <p:spPr>
            <a:xfrm>
              <a:off x="9050337" y="1016882"/>
              <a:ext cx="2759077" cy="437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b="1" dirty="0">
                  <a:latin typeface="微软雅黑" panose="020B0503020204020204" pitchFamily="34" charset="-122"/>
                  <a:ea typeface="微软雅黑" panose="020B0503020204020204" pitchFamily="34" charset="-122"/>
                </a:rPr>
                <a:t>创新设计亮点</a:t>
              </a:r>
              <a:endParaRPr lang="zh-CN" altLang="en-US" sz="1800" b="1" dirty="0">
                <a:latin typeface="微软雅黑" panose="020B0503020204020204" pitchFamily="34" charset="-122"/>
                <a:ea typeface="微软雅黑" panose="020B0503020204020204" pitchFamily="34" charset="-122"/>
              </a:endParaRPr>
            </a:p>
          </p:txBody>
        </p:sp>
      </p:grpSp>
      <p:grpSp>
        <p:nvGrpSpPr>
          <p:cNvPr id="4108" name="组合 94"/>
          <p:cNvGrpSpPr/>
          <p:nvPr/>
        </p:nvGrpSpPr>
        <p:grpSpPr>
          <a:xfrm>
            <a:off x="6423025" y="6189663"/>
            <a:ext cx="4292600" cy="708025"/>
            <a:chOff x="6896100" y="868362"/>
            <a:chExt cx="5224742" cy="837870"/>
          </a:xfrm>
        </p:grpSpPr>
        <p:sp>
          <p:nvSpPr>
            <p:cNvPr id="4109" name="矩形 4"/>
            <p:cNvSpPr/>
            <p:nvPr/>
          </p:nvSpPr>
          <p:spPr>
            <a:xfrm rot="2575801">
              <a:off x="7048500" y="900113"/>
              <a:ext cx="695325" cy="696912"/>
            </a:xfrm>
            <a:prstGeom prst="rect">
              <a:avLst/>
            </a:prstGeom>
            <a:solidFill>
              <a:srgbClr val="C55A1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10" name="矩形 5"/>
            <p:cNvSpPr/>
            <p:nvPr/>
          </p:nvSpPr>
          <p:spPr>
            <a:xfrm rot="2575801">
              <a:off x="6896100" y="900113"/>
              <a:ext cx="695325" cy="696912"/>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11" name="文本框 12"/>
            <p:cNvSpPr txBox="1"/>
            <p:nvPr/>
          </p:nvSpPr>
          <p:spPr>
            <a:xfrm>
              <a:off x="6932321" y="868362"/>
              <a:ext cx="642937" cy="83787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dirty="0">
                  <a:solidFill>
                    <a:schemeClr val="bg1"/>
                  </a:solidFill>
                  <a:latin typeface="方正剪纸简体" pitchFamily="65" charset="-122"/>
                  <a:ea typeface="方正剪纸简体" pitchFamily="65" charset="-122"/>
                </a:rPr>
                <a:t>8</a:t>
              </a:r>
              <a:endParaRPr lang="zh-CN" altLang="en-US" sz="4000" dirty="0">
                <a:solidFill>
                  <a:schemeClr val="bg1"/>
                </a:solidFill>
                <a:latin typeface="方正剪纸简体" pitchFamily="65" charset="-122"/>
                <a:ea typeface="方正剪纸简体" pitchFamily="65" charset="-122"/>
              </a:endParaRPr>
            </a:p>
          </p:txBody>
        </p:sp>
        <p:sp>
          <p:nvSpPr>
            <p:cNvPr id="4112" name="圆角矩形 16"/>
            <p:cNvSpPr/>
            <p:nvPr/>
          </p:nvSpPr>
          <p:spPr>
            <a:xfrm>
              <a:off x="8428038" y="908050"/>
              <a:ext cx="3381375" cy="628650"/>
            </a:xfrm>
            <a:prstGeom prst="roundRect">
              <a:avLst>
                <a:gd name="adj" fmla="val 42079"/>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4113" name="文本框 20"/>
            <p:cNvSpPr txBox="1"/>
            <p:nvPr/>
          </p:nvSpPr>
          <p:spPr>
            <a:xfrm>
              <a:off x="9361765" y="1003799"/>
              <a:ext cx="2759077" cy="437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b="1" dirty="0">
                  <a:latin typeface="微软雅黑" panose="020B0503020204020204" pitchFamily="34" charset="-122"/>
                  <a:ea typeface="微软雅黑" panose="020B0503020204020204" pitchFamily="34" charset="-122"/>
                </a:rPr>
                <a:t>功能演示</a:t>
              </a:r>
              <a:endParaRPr lang="zh-CN" altLang="en-US" sz="1800"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2530" name="组合 26"/>
          <p:cNvGrpSpPr/>
          <p:nvPr/>
        </p:nvGrpSpPr>
        <p:grpSpPr>
          <a:xfrm>
            <a:off x="0" y="381000"/>
            <a:ext cx="695325" cy="506413"/>
            <a:chOff x="0" y="0"/>
            <a:chExt cx="694944" cy="624651"/>
          </a:xfrm>
        </p:grpSpPr>
        <p:sp>
          <p:nvSpPr>
            <p:cNvPr id="22533"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2534"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2531"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类图</a:t>
            </a:r>
            <a:endParaRPr lang="zh-CN" altLang="zh-CN" sz="2400" b="1" dirty="0">
              <a:solidFill>
                <a:srgbClr val="404040"/>
              </a:solidFill>
            </a:endParaRPr>
          </a:p>
        </p:txBody>
      </p:sp>
      <p:pic>
        <p:nvPicPr>
          <p:cNvPr id="22532" name="图片 2"/>
          <p:cNvPicPr>
            <a:picLocks noChangeAspect="1"/>
          </p:cNvPicPr>
          <p:nvPr/>
        </p:nvPicPr>
        <p:blipFill>
          <a:blip r:embed="rId1"/>
          <a:stretch>
            <a:fillRect/>
          </a:stretch>
        </p:blipFill>
        <p:spPr>
          <a:xfrm>
            <a:off x="1595438" y="1095375"/>
            <a:ext cx="8099425" cy="508952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554" name="组合 26"/>
          <p:cNvGrpSpPr/>
          <p:nvPr/>
        </p:nvGrpSpPr>
        <p:grpSpPr>
          <a:xfrm>
            <a:off x="0" y="381000"/>
            <a:ext cx="695325" cy="506413"/>
            <a:chOff x="0" y="0"/>
            <a:chExt cx="694944" cy="624651"/>
          </a:xfrm>
        </p:grpSpPr>
        <p:sp>
          <p:nvSpPr>
            <p:cNvPr id="23557"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3558"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3555"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流程图</a:t>
            </a:r>
            <a:endParaRPr lang="zh-CN" altLang="zh-CN" sz="2400" b="1" dirty="0">
              <a:solidFill>
                <a:srgbClr val="404040"/>
              </a:solidFill>
            </a:endParaRPr>
          </a:p>
        </p:txBody>
      </p:sp>
      <p:pic>
        <p:nvPicPr>
          <p:cNvPr id="23556" name="图片 2"/>
          <p:cNvPicPr>
            <a:picLocks noChangeAspect="1"/>
          </p:cNvPicPr>
          <p:nvPr/>
        </p:nvPicPr>
        <p:blipFill>
          <a:blip r:embed="rId1"/>
          <a:stretch>
            <a:fillRect/>
          </a:stretch>
        </p:blipFill>
        <p:spPr>
          <a:xfrm>
            <a:off x="1617663" y="1377950"/>
            <a:ext cx="7699375" cy="385445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578" name="组合 1"/>
          <p:cNvGrpSpPr/>
          <p:nvPr/>
        </p:nvGrpSpPr>
        <p:grpSpPr>
          <a:xfrm>
            <a:off x="4483100" y="755650"/>
            <a:ext cx="3249613" cy="4475163"/>
            <a:chOff x="0" y="0"/>
            <a:chExt cx="3248568" cy="4474600"/>
          </a:xfrm>
        </p:grpSpPr>
        <p:sp>
          <p:nvSpPr>
            <p:cNvPr id="24588"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24589"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4579" name="圆角矩形 36"/>
          <p:cNvSpPr/>
          <p:nvPr/>
        </p:nvSpPr>
        <p:spPr>
          <a:xfrm>
            <a:off x="1333500" y="4687888"/>
            <a:ext cx="1827213" cy="369887"/>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24580" name="图片 20"/>
          <p:cNvPicPr>
            <a:picLocks noChangeAspect="1"/>
          </p:cNvPicPr>
          <p:nvPr/>
        </p:nvPicPr>
        <p:blipFill>
          <a:blip r:embed="rId1"/>
          <a:stretch>
            <a:fillRect/>
          </a:stretch>
        </p:blipFill>
        <p:spPr>
          <a:xfrm>
            <a:off x="4602163" y="4346575"/>
            <a:ext cx="4597400" cy="2511425"/>
          </a:xfrm>
          <a:prstGeom prst="rect">
            <a:avLst/>
          </a:prstGeom>
          <a:noFill/>
          <a:ln w="9525">
            <a:noFill/>
          </a:ln>
        </p:spPr>
      </p:pic>
      <p:sp>
        <p:nvSpPr>
          <p:cNvPr id="24581"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24582" name="图片 22"/>
          <p:cNvPicPr>
            <a:picLocks noChangeAspect="1"/>
          </p:cNvPicPr>
          <p:nvPr/>
        </p:nvPicPr>
        <p:blipFill>
          <a:blip r:embed="rId2"/>
          <a:stretch>
            <a:fillRect/>
          </a:stretch>
        </p:blipFill>
        <p:spPr>
          <a:xfrm>
            <a:off x="5378450" y="0"/>
            <a:ext cx="7615238" cy="6858000"/>
          </a:xfrm>
          <a:prstGeom prst="rect">
            <a:avLst/>
          </a:prstGeom>
          <a:noFill/>
          <a:ln w="9525">
            <a:noFill/>
          </a:ln>
        </p:spPr>
      </p:pic>
      <p:sp>
        <p:nvSpPr>
          <p:cNvPr id="24583" name="文本框 28"/>
          <p:cNvSpPr txBox="1"/>
          <p:nvPr/>
        </p:nvSpPr>
        <p:spPr>
          <a:xfrm>
            <a:off x="739775" y="3436938"/>
            <a:ext cx="5392738"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b="1" dirty="0">
                <a:latin typeface="微软雅黑" panose="020B0503020204020204" pitchFamily="34" charset="-122"/>
                <a:ea typeface="微软雅黑" panose="020B0503020204020204" pitchFamily="34" charset="-122"/>
              </a:rPr>
              <a:t>UI</a:t>
            </a:r>
            <a:r>
              <a:rPr lang="zh-CN" altLang="en-US" sz="4000" b="1" dirty="0">
                <a:latin typeface="微软雅黑" panose="020B0503020204020204" pitchFamily="34" charset="-122"/>
                <a:ea typeface="微软雅黑" panose="020B0503020204020204" pitchFamily="34" charset="-122"/>
              </a:rPr>
              <a:t>设计与接口</a:t>
            </a:r>
            <a:endParaRPr lang="zh-CN" altLang="en-US" sz="4000" b="1" dirty="0">
              <a:latin typeface="微软雅黑" panose="020B0503020204020204" pitchFamily="34" charset="-122"/>
              <a:ea typeface="微软雅黑" panose="020B0503020204020204" pitchFamily="34" charset="-122"/>
            </a:endParaRPr>
          </a:p>
        </p:txBody>
      </p:sp>
      <p:cxnSp>
        <p:nvCxnSpPr>
          <p:cNvPr id="24584"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24585" name="直接连接符 34"/>
          <p:cNvCxnSpPr/>
          <p:nvPr/>
        </p:nvCxnSpPr>
        <p:spPr>
          <a:xfrm>
            <a:off x="401638" y="4300538"/>
            <a:ext cx="4319587" cy="0"/>
          </a:xfrm>
          <a:prstGeom prst="line">
            <a:avLst/>
          </a:prstGeom>
          <a:ln w="12700" cap="flat" cmpd="sng">
            <a:solidFill>
              <a:srgbClr val="FFC108"/>
            </a:solidFill>
            <a:prstDash val="solid"/>
            <a:headEnd type="none" w="med" len="med"/>
            <a:tailEnd type="none" w="med" len="med"/>
          </a:ln>
        </p:spPr>
      </p:cxnSp>
      <p:sp>
        <p:nvSpPr>
          <p:cNvPr id="24586" name="文本框 35"/>
          <p:cNvSpPr txBox="1"/>
          <p:nvPr/>
        </p:nvSpPr>
        <p:spPr>
          <a:xfrm>
            <a:off x="1535113" y="4722813"/>
            <a:ext cx="4572000"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疫情地图模块</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24587"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5602" name="组合 1"/>
          <p:cNvGrpSpPr/>
          <p:nvPr/>
        </p:nvGrpSpPr>
        <p:grpSpPr>
          <a:xfrm>
            <a:off x="4060825" y="1811338"/>
            <a:ext cx="3848100" cy="3851275"/>
            <a:chOff x="0" y="0"/>
            <a:chExt cx="3848105" cy="3850009"/>
          </a:xfrm>
        </p:grpSpPr>
        <p:sp>
          <p:nvSpPr>
            <p:cNvPr id="25615" name="Block Arc 38"/>
            <p:cNvSpPr/>
            <p:nvPr/>
          </p:nvSpPr>
          <p:spPr>
            <a:xfrm rot="2990966">
              <a:off x="15708" y="160"/>
              <a:ext cx="3823030" cy="3822705"/>
            </a:xfrm>
            <a:custGeom>
              <a:avLst/>
              <a:gdLst/>
              <a:ahLst/>
              <a:cxnLst>
                <a:cxn ang="0">
                  <a:pos x="0" y="1911353"/>
                </a:cxn>
                <a:cxn ang="0">
                  <a:pos x="579365" y="540606"/>
                </a:cxn>
                <a:cxn ang="0">
                  <a:pos x="1966092" y="780"/>
                </a:cxn>
                <a:cxn ang="0">
                  <a:pos x="1948270" y="624658"/>
                </a:cxn>
                <a:cxn ang="0">
                  <a:pos x="1014347" y="988191"/>
                </a:cxn>
                <a:cxn ang="0">
                  <a:pos x="624132" y="1911353"/>
                </a:cxn>
                <a:cxn ang="0">
                  <a:pos x="0" y="1911353"/>
                </a:cxn>
              </a:cxnLst>
              <a:pathLst>
                <a:path w="3823030" h="3822705">
                  <a:moveTo>
                    <a:pt x="0" y="1911353"/>
                  </a:moveTo>
                  <a:cubicBezTo>
                    <a:pt x="0" y="1394938"/>
                    <a:pt x="208982" y="900499"/>
                    <a:pt x="579365" y="540606"/>
                  </a:cubicBezTo>
                  <a:cubicBezTo>
                    <a:pt x="949707" y="180753"/>
                    <a:pt x="1449902" y="-13963"/>
                    <a:pt x="1966092" y="780"/>
                  </a:cubicBezTo>
                  <a:lnTo>
                    <a:pt x="1948270" y="624658"/>
                  </a:lnTo>
                  <a:cubicBezTo>
                    <a:pt x="1600632" y="614730"/>
                    <a:pt x="1263766" y="745856"/>
                    <a:pt x="1014347" y="988191"/>
                  </a:cubicBezTo>
                  <a:cubicBezTo>
                    <a:pt x="764886" y="1230566"/>
                    <a:pt x="624132" y="1563559"/>
                    <a:pt x="624132" y="1911353"/>
                  </a:cubicBezTo>
                  <a:lnTo>
                    <a:pt x="0" y="1911353"/>
                  </a:lnTo>
                  <a:close/>
                </a:path>
              </a:pathLst>
            </a:custGeom>
            <a:solidFill>
              <a:srgbClr val="FFD966">
                <a:alpha val="100000"/>
              </a:srgbClr>
            </a:solidFill>
            <a:ln w="9525">
              <a:noFill/>
            </a:ln>
          </p:spPr>
          <p:txBody>
            <a:bodyPr/>
            <a:p>
              <a:endParaRPr lang="zh-CN" altLang="en-US"/>
            </a:p>
          </p:txBody>
        </p:sp>
        <p:sp>
          <p:nvSpPr>
            <p:cNvPr id="25616" name="Block Arc 37"/>
            <p:cNvSpPr/>
            <p:nvPr/>
          </p:nvSpPr>
          <p:spPr>
            <a:xfrm rot="-2484302">
              <a:off x="0" y="7934"/>
              <a:ext cx="3822705" cy="3823031"/>
            </a:xfrm>
            <a:custGeom>
              <a:avLst/>
              <a:gdLst/>
              <a:ahLst/>
              <a:cxnLst>
                <a:cxn ang="0">
                  <a:pos x="9939" y="1716830"/>
                </a:cxn>
                <a:cxn ang="0">
                  <a:pos x="1965934" y="780"/>
                </a:cxn>
                <a:cxn ang="0">
                  <a:pos x="1948113" y="624658"/>
                </a:cxn>
                <a:cxn ang="0">
                  <a:pos x="630827" y="1780402"/>
                </a:cxn>
                <a:cxn ang="0">
                  <a:pos x="9939" y="1716830"/>
                </a:cxn>
              </a:cxnLst>
              <a:pathLst>
                <a:path w="3822705" h="3823031">
                  <a:moveTo>
                    <a:pt x="9939" y="1716830"/>
                  </a:moveTo>
                  <a:cubicBezTo>
                    <a:pt x="111908" y="720769"/>
                    <a:pt x="965160" y="-27813"/>
                    <a:pt x="1965934" y="780"/>
                  </a:cubicBezTo>
                  <a:lnTo>
                    <a:pt x="1948113" y="624658"/>
                  </a:lnTo>
                  <a:cubicBezTo>
                    <a:pt x="1274130" y="605400"/>
                    <a:pt x="699497" y="1109564"/>
                    <a:pt x="630827" y="1780402"/>
                  </a:cubicBezTo>
                  <a:lnTo>
                    <a:pt x="9939" y="1716830"/>
                  </a:lnTo>
                  <a:close/>
                </a:path>
              </a:pathLst>
            </a:custGeom>
            <a:solidFill>
              <a:srgbClr val="FFC000">
                <a:alpha val="100000"/>
              </a:srgbClr>
            </a:solidFill>
            <a:ln w="9525">
              <a:noFill/>
            </a:ln>
          </p:spPr>
          <p:txBody>
            <a:bodyPr/>
            <a:p>
              <a:endParaRPr lang="zh-CN" altLang="en-US"/>
            </a:p>
          </p:txBody>
        </p:sp>
        <p:grpSp>
          <p:nvGrpSpPr>
            <p:cNvPr id="25617" name="组合 4"/>
            <p:cNvGrpSpPr/>
            <p:nvPr/>
          </p:nvGrpSpPr>
          <p:grpSpPr>
            <a:xfrm>
              <a:off x="9527" y="13337"/>
              <a:ext cx="3838578" cy="3836672"/>
              <a:chOff x="0" y="0"/>
              <a:chExt cx="3838578" cy="3836672"/>
            </a:xfrm>
          </p:grpSpPr>
          <p:sp>
            <p:nvSpPr>
              <p:cNvPr id="25618" name="Block Arc 40"/>
              <p:cNvSpPr/>
              <p:nvPr/>
            </p:nvSpPr>
            <p:spPr>
              <a:xfrm rot="-7652769">
                <a:off x="-958" y="13009"/>
                <a:ext cx="3824617" cy="3822705"/>
              </a:xfrm>
              <a:custGeom>
                <a:avLst/>
                <a:gdLst/>
                <a:ahLst/>
                <a:cxnLst>
                  <a:cxn ang="0">
                    <a:pos x="0" y="1911353"/>
                  </a:cxn>
                  <a:cxn ang="0">
                    <a:pos x="579891" y="540329"/>
                  </a:cxn>
                  <a:cxn ang="0">
                    <a:pos x="1966887" y="778"/>
                  </a:cxn>
                  <a:cxn ang="0">
                    <a:pos x="1949064" y="624657"/>
                  </a:cxn>
                  <a:cxn ang="0">
                    <a:pos x="1014873" y="987914"/>
                  </a:cxn>
                  <a:cxn ang="0">
                    <a:pos x="624133" y="1911352"/>
                  </a:cxn>
                  <a:cxn ang="0">
                    <a:pos x="0" y="1911353"/>
                  </a:cxn>
                </a:cxnLst>
                <a:pathLst>
                  <a:path w="3824617" h="3822705">
                    <a:moveTo>
                      <a:pt x="0" y="1911353"/>
                    </a:moveTo>
                    <a:cubicBezTo>
                      <a:pt x="0" y="1394801"/>
                      <a:pt x="209180" y="900242"/>
                      <a:pt x="579891" y="540329"/>
                    </a:cubicBezTo>
                    <a:cubicBezTo>
                      <a:pt x="950357" y="180654"/>
                      <a:pt x="1450628" y="-13954"/>
                      <a:pt x="1966887" y="778"/>
                    </a:cubicBezTo>
                    <a:lnTo>
                      <a:pt x="1949064" y="624657"/>
                    </a:lnTo>
                    <a:cubicBezTo>
                      <a:pt x="1601357" y="614739"/>
                      <a:pt x="1264416" y="745758"/>
                      <a:pt x="1014873" y="987914"/>
                    </a:cubicBezTo>
                    <a:cubicBezTo>
                      <a:pt x="765085" y="1230308"/>
                      <a:pt x="624133" y="1563421"/>
                      <a:pt x="624133" y="1911352"/>
                    </a:cubicBezTo>
                    <a:lnTo>
                      <a:pt x="0" y="1911353"/>
                    </a:lnTo>
                    <a:close/>
                  </a:path>
                </a:pathLst>
              </a:custGeom>
              <a:solidFill>
                <a:srgbClr val="FFD966">
                  <a:alpha val="100000"/>
                </a:srgbClr>
              </a:solidFill>
              <a:ln w="9525">
                <a:noFill/>
              </a:ln>
            </p:spPr>
            <p:txBody>
              <a:bodyPr/>
              <a:p>
                <a:endParaRPr lang="zh-CN" altLang="en-US"/>
              </a:p>
            </p:txBody>
          </p:sp>
          <p:grpSp>
            <p:nvGrpSpPr>
              <p:cNvPr id="25619" name="组合 6"/>
              <p:cNvGrpSpPr/>
              <p:nvPr/>
            </p:nvGrpSpPr>
            <p:grpSpPr>
              <a:xfrm>
                <a:off x="15242" y="0"/>
                <a:ext cx="3823336" cy="3823334"/>
                <a:chOff x="0" y="0"/>
                <a:chExt cx="3823336" cy="3823334"/>
              </a:xfrm>
            </p:grpSpPr>
            <p:sp>
              <p:nvSpPr>
                <p:cNvPr id="25620" name="Block Arc 39"/>
                <p:cNvSpPr/>
                <p:nvPr/>
              </p:nvSpPr>
              <p:spPr>
                <a:xfrm rot="8470872">
                  <a:off x="631" y="-641"/>
                  <a:ext cx="3822705" cy="3824617"/>
                </a:xfrm>
                <a:custGeom>
                  <a:avLst/>
                  <a:gdLst/>
                  <a:ahLst/>
                  <a:cxnLst>
                    <a:cxn ang="0">
                      <a:pos x="0" y="1912309"/>
                    </a:cxn>
                    <a:cxn ang="0">
                      <a:pos x="578916" y="541266"/>
                    </a:cxn>
                    <a:cxn ang="0">
                      <a:pos x="1965958" y="781"/>
                    </a:cxn>
                    <a:cxn ang="0">
                      <a:pos x="1948135" y="624659"/>
                    </a:cxn>
                    <a:cxn ang="0">
                      <a:pos x="1013898" y="988851"/>
                    </a:cxn>
                    <a:cxn ang="0">
                      <a:pos x="624134" y="1912308"/>
                    </a:cxn>
                    <a:cxn ang="0">
                      <a:pos x="0" y="1912309"/>
                    </a:cxn>
                  </a:cxnLst>
                  <a:pathLst>
                    <a:path w="3822705" h="3824617">
                      <a:moveTo>
                        <a:pt x="0" y="1912309"/>
                      </a:moveTo>
                      <a:cubicBezTo>
                        <a:pt x="0" y="1395830"/>
                        <a:pt x="208808" y="901312"/>
                        <a:pt x="578916" y="541266"/>
                      </a:cubicBezTo>
                      <a:cubicBezTo>
                        <a:pt x="949269" y="180982"/>
                        <a:pt x="1449607" y="-13984"/>
                        <a:pt x="1965958" y="781"/>
                      </a:cubicBezTo>
                      <a:lnTo>
                        <a:pt x="1948135" y="624659"/>
                      </a:lnTo>
                      <a:cubicBezTo>
                        <a:pt x="1600336" y="614709"/>
                        <a:pt x="1263327" y="746085"/>
                        <a:pt x="1013898" y="988851"/>
                      </a:cubicBezTo>
                      <a:cubicBezTo>
                        <a:pt x="764713" y="1231379"/>
                        <a:pt x="624134" y="1564450"/>
                        <a:pt x="624134" y="1912308"/>
                      </a:cubicBezTo>
                      <a:lnTo>
                        <a:pt x="0" y="1912309"/>
                      </a:lnTo>
                      <a:close/>
                    </a:path>
                  </a:pathLst>
                </a:custGeom>
                <a:solidFill>
                  <a:srgbClr val="FFC000">
                    <a:alpha val="100000"/>
                  </a:srgbClr>
                </a:solidFill>
                <a:ln w="9525">
                  <a:noFill/>
                </a:ln>
              </p:spPr>
              <p:txBody>
                <a:bodyPr/>
                <a:p>
                  <a:endParaRPr lang="zh-CN" altLang="en-US"/>
                </a:p>
              </p:txBody>
            </p:sp>
            <p:sp>
              <p:nvSpPr>
                <p:cNvPr id="25621" name="TextBox 44"/>
                <p:cNvSpPr txBox="1"/>
                <p:nvPr/>
              </p:nvSpPr>
              <p:spPr>
                <a:xfrm>
                  <a:off x="556257" y="1848188"/>
                  <a:ext cx="463551" cy="31422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400" dirty="0">
                      <a:solidFill>
                        <a:srgbClr val="FFFFFF"/>
                      </a:solidFill>
                      <a:latin typeface="Roboto Medium"/>
                      <a:ea typeface="MS PGothic" panose="020B0600070205080204" pitchFamily="34" charset="-128"/>
                    </a:rPr>
                    <a:t>20%</a:t>
                  </a:r>
                  <a:endParaRPr lang="en-US" altLang="zh-CN" sz="1400" dirty="0">
                    <a:solidFill>
                      <a:srgbClr val="FFFFFF"/>
                    </a:solidFill>
                    <a:latin typeface="Roboto Medium"/>
                    <a:ea typeface="MS PGothic" panose="020B0600070205080204" pitchFamily="34" charset="-128"/>
                  </a:endParaRPr>
                </a:p>
              </p:txBody>
            </p:sp>
            <p:sp>
              <p:nvSpPr>
                <p:cNvPr id="25622" name="Isosceles Triangle 41"/>
                <p:cNvSpPr/>
                <p:nvPr/>
              </p:nvSpPr>
              <p:spPr>
                <a:xfrm rot="2938533">
                  <a:off x="523068" y="384932"/>
                  <a:ext cx="917273" cy="358775"/>
                </a:xfrm>
                <a:prstGeom prst="triangle">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25623" name="Isosceles Triangle 42"/>
                <p:cNvSpPr/>
                <p:nvPr/>
              </p:nvSpPr>
              <p:spPr>
                <a:xfrm rot="8461846">
                  <a:off x="2780348" y="861088"/>
                  <a:ext cx="915988" cy="358657"/>
                </a:xfrm>
                <a:prstGeom prst="triangle">
                  <a:avLst>
                    <a:gd name="adj" fmla="val 50000"/>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25624" name="Isosceles Triangle 43"/>
                <p:cNvSpPr/>
                <p:nvPr/>
              </p:nvSpPr>
              <p:spPr>
                <a:xfrm rot="-7527845">
                  <a:off x="2290752" y="3069306"/>
                  <a:ext cx="917273" cy="357187"/>
                </a:xfrm>
                <a:prstGeom prst="triangle">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25625" name="Isosceles Triangle 44"/>
                <p:cNvSpPr/>
                <p:nvPr/>
              </p:nvSpPr>
              <p:spPr>
                <a:xfrm rot="-2140796">
                  <a:off x="45081" y="2568676"/>
                  <a:ext cx="915989" cy="360244"/>
                </a:xfrm>
                <a:prstGeom prst="triangle">
                  <a:avLst>
                    <a:gd name="adj" fmla="val 50000"/>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25626" name="TextBox 61"/>
                <p:cNvSpPr txBox="1"/>
                <p:nvPr/>
              </p:nvSpPr>
              <p:spPr>
                <a:xfrm>
                  <a:off x="1905633" y="162817"/>
                  <a:ext cx="357188" cy="36976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A</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25627" name="TextBox 62"/>
                <p:cNvSpPr txBox="1"/>
                <p:nvPr/>
              </p:nvSpPr>
              <p:spPr>
                <a:xfrm>
                  <a:off x="1453196" y="3330425"/>
                  <a:ext cx="341312" cy="36976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C</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25628" name="TextBox 63"/>
                <p:cNvSpPr txBox="1"/>
                <p:nvPr/>
              </p:nvSpPr>
              <p:spPr>
                <a:xfrm>
                  <a:off x="135569" y="1508575"/>
                  <a:ext cx="366712" cy="36976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D</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25629" name="TextBox 64"/>
                <p:cNvSpPr txBox="1"/>
                <p:nvPr/>
              </p:nvSpPr>
              <p:spPr>
                <a:xfrm>
                  <a:off x="3277235" y="2041799"/>
                  <a:ext cx="341313" cy="36976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B</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grpSp>
        </p:grpSp>
      </p:grpSp>
      <p:cxnSp>
        <p:nvCxnSpPr>
          <p:cNvPr id="25603" name="Straight Connector 72"/>
          <p:cNvCxnSpPr/>
          <p:nvPr/>
        </p:nvCxnSpPr>
        <p:spPr>
          <a:xfrm flipH="1">
            <a:off x="6692900" y="1927225"/>
            <a:ext cx="4192588" cy="0"/>
          </a:xfrm>
          <a:prstGeom prst="line">
            <a:avLst/>
          </a:prstGeom>
          <a:ln w="12700" cap="flat" cmpd="sng">
            <a:solidFill>
              <a:srgbClr val="7E7E7D"/>
            </a:solidFill>
            <a:prstDash val="solid"/>
            <a:headEnd type="none" w="med" len="med"/>
            <a:tailEnd type="none" w="med" len="med"/>
          </a:ln>
        </p:spPr>
      </p:cxnSp>
      <p:cxnSp>
        <p:nvCxnSpPr>
          <p:cNvPr id="25604" name="Straight Connector 73"/>
          <p:cNvCxnSpPr/>
          <p:nvPr/>
        </p:nvCxnSpPr>
        <p:spPr>
          <a:xfrm flipH="1">
            <a:off x="1069975" y="5549900"/>
            <a:ext cx="4192588" cy="0"/>
          </a:xfrm>
          <a:prstGeom prst="line">
            <a:avLst/>
          </a:prstGeom>
          <a:ln w="12700" cap="flat" cmpd="sng">
            <a:solidFill>
              <a:srgbClr val="7E7E7D"/>
            </a:solidFill>
            <a:prstDash val="solid"/>
            <a:headEnd type="none" w="med" len="med"/>
            <a:tailEnd type="none" w="med" len="med"/>
          </a:ln>
        </p:spPr>
      </p:cxnSp>
      <p:grpSp>
        <p:nvGrpSpPr>
          <p:cNvPr id="25605" name="组合 24"/>
          <p:cNvGrpSpPr/>
          <p:nvPr/>
        </p:nvGrpSpPr>
        <p:grpSpPr>
          <a:xfrm>
            <a:off x="527050" y="2281238"/>
            <a:ext cx="3854450" cy="3651250"/>
            <a:chOff x="10306" y="-373967"/>
            <a:chExt cx="2978389" cy="3651225"/>
          </a:xfrm>
        </p:grpSpPr>
        <p:sp>
          <p:nvSpPr>
            <p:cNvPr id="25613" name="TextBox 11"/>
            <p:cNvSpPr txBox="1"/>
            <p:nvPr/>
          </p:nvSpPr>
          <p:spPr>
            <a:xfrm>
              <a:off x="10306" y="61225"/>
              <a:ext cx="2978389" cy="321603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50000"/>
                </a:lnSpc>
                <a:spcBef>
                  <a:spcPct val="0"/>
                </a:spcBef>
                <a:buNone/>
              </a:pPr>
              <a:r>
                <a:rPr lang="zh-CN" altLang="zh-CN" sz="1800" dirty="0">
                  <a:latin typeface="微软雅黑" panose="020B0503020204020204" pitchFamily="34" charset="-122"/>
                  <a:ea typeface="微软雅黑" panose="020B0503020204020204" pitchFamily="34" charset="-122"/>
                </a:rPr>
                <a:t>存入接口：</a:t>
              </a:r>
              <a:r>
                <a:rPr lang="en-US" altLang="zh-CN" sz="1800" dirty="0">
                  <a:latin typeface="微软雅黑" panose="020B0503020204020204" pitchFamily="34" charset="-122"/>
                  <a:ea typeface="微软雅黑" panose="020B0503020204020204" pitchFamily="34" charset="-122"/>
                </a:rPr>
                <a:t>/request/map/chinaMap/insert</a:t>
              </a:r>
              <a:endParaRPr lang="zh-CN" altLang="zh-CN" sz="1800"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None/>
              </a:pPr>
              <a:r>
                <a:rPr lang="zh-CN" altLang="zh-CN" sz="1800" dirty="0">
                  <a:latin typeface="微软雅黑" panose="020B0503020204020204" pitchFamily="34" charset="-122"/>
                  <a:ea typeface="微软雅黑" panose="020B0503020204020204" pitchFamily="34" charset="-122"/>
                </a:rPr>
                <a:t>查询接口：</a:t>
              </a:r>
              <a:r>
                <a:rPr lang="en-US" altLang="zh-CN" sz="1800" dirty="0">
                  <a:latin typeface="微软雅黑" panose="020B0503020204020204" pitchFamily="34" charset="-122"/>
                  <a:ea typeface="微软雅黑" panose="020B0503020204020204" pitchFamily="34" charset="-122"/>
                </a:rPr>
                <a:t>/request/map/chinaMap/select</a:t>
              </a:r>
              <a:endParaRPr lang="zh-CN" altLang="zh-CN" sz="1800"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None/>
              </a:pPr>
              <a:r>
                <a:rPr lang="zh-CN" altLang="zh-CN" sz="1800" dirty="0">
                  <a:latin typeface="微软雅黑" panose="020B0503020204020204" pitchFamily="34" charset="-122"/>
                  <a:ea typeface="微软雅黑" panose="020B0503020204020204" pitchFamily="34" charset="-122"/>
                </a:rPr>
                <a:t>更新接口：</a:t>
              </a:r>
              <a:r>
                <a:rPr lang="en-US" altLang="zh-CN" sz="1800" dirty="0">
                  <a:latin typeface="微软雅黑" panose="020B0503020204020204" pitchFamily="34" charset="-122"/>
                  <a:ea typeface="微软雅黑" panose="020B0503020204020204" pitchFamily="34" charset="-122"/>
                </a:rPr>
                <a:t>/request/map/chinaMap/update</a:t>
              </a:r>
              <a:endParaRPr lang="zh-CN" altLang="zh-CN" sz="18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endParaRPr lang="en-US" altLang="zh-CN" sz="1400" dirty="0">
                <a:solidFill>
                  <a:srgbClr val="7E7E7D"/>
                </a:solidFill>
                <a:latin typeface="微软雅黑" panose="020B0503020204020204" pitchFamily="34" charset="-122"/>
                <a:ea typeface="微软雅黑" panose="020B0503020204020204" pitchFamily="34" charset="-122"/>
              </a:endParaRPr>
            </a:p>
          </p:txBody>
        </p:sp>
        <p:sp>
          <p:nvSpPr>
            <p:cNvPr id="25614" name="TextBox 10"/>
            <p:cNvSpPr txBox="1"/>
            <p:nvPr/>
          </p:nvSpPr>
          <p:spPr>
            <a:xfrm>
              <a:off x="308258" y="-373967"/>
              <a:ext cx="2160233" cy="40008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sz="2000" b="1" dirty="0">
                  <a:solidFill>
                    <a:srgbClr val="FFC000"/>
                  </a:solidFill>
                  <a:latin typeface="微软雅黑" panose="020B0503020204020204" pitchFamily="34" charset="-122"/>
                  <a:ea typeface="微软雅黑" panose="020B0503020204020204" pitchFamily="34" charset="-122"/>
                </a:rPr>
                <a:t>国内疫情数据库接口</a:t>
              </a:r>
              <a:endParaRPr lang="en-US" altLang="zh-CN" sz="2000" b="1" dirty="0">
                <a:solidFill>
                  <a:srgbClr val="FFC000"/>
                </a:solidFill>
                <a:latin typeface="微软雅黑" panose="020B0503020204020204" pitchFamily="34" charset="-122"/>
                <a:ea typeface="微软雅黑" panose="020B0503020204020204" pitchFamily="34" charset="-122"/>
              </a:endParaRPr>
            </a:p>
          </p:txBody>
        </p:sp>
      </p:grpSp>
      <p:grpSp>
        <p:nvGrpSpPr>
          <p:cNvPr id="25606" name="组合 27"/>
          <p:cNvGrpSpPr/>
          <p:nvPr/>
        </p:nvGrpSpPr>
        <p:grpSpPr>
          <a:xfrm>
            <a:off x="7926388" y="2233613"/>
            <a:ext cx="4024312" cy="3194050"/>
            <a:chOff x="0" y="0"/>
            <a:chExt cx="4024635" cy="3195293"/>
          </a:xfrm>
        </p:grpSpPr>
        <p:sp>
          <p:nvSpPr>
            <p:cNvPr id="25611" name="TextBox 11"/>
            <p:cNvSpPr txBox="1"/>
            <p:nvPr/>
          </p:nvSpPr>
          <p:spPr>
            <a:xfrm>
              <a:off x="0" y="394728"/>
              <a:ext cx="4024635" cy="2800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50000"/>
                </a:lnSpc>
                <a:spcBef>
                  <a:spcPct val="0"/>
                </a:spcBef>
                <a:buNone/>
              </a:pPr>
              <a:r>
                <a:rPr lang="zh-CN" altLang="zh-CN" sz="1800" dirty="0">
                  <a:latin typeface="微软雅黑" panose="020B0503020204020204" pitchFamily="34" charset="-122"/>
                  <a:ea typeface="微软雅黑" panose="020B0503020204020204" pitchFamily="34" charset="-122"/>
                </a:rPr>
                <a:t>存入接口：</a:t>
              </a:r>
              <a:r>
                <a:rPr lang="en-US" altLang="zh-CN" sz="1800" dirty="0">
                  <a:latin typeface="微软雅黑" panose="020B0503020204020204" pitchFamily="34" charset="-122"/>
                  <a:ea typeface="微软雅黑" panose="020B0503020204020204" pitchFamily="34" charset="-122"/>
                </a:rPr>
                <a:t>/request/map/foreignMap/insert</a:t>
              </a:r>
              <a:endParaRPr lang="zh-CN" altLang="zh-CN" sz="1800"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None/>
              </a:pPr>
              <a:r>
                <a:rPr lang="zh-CN" altLang="zh-CN" sz="1800" dirty="0">
                  <a:latin typeface="微软雅黑" panose="020B0503020204020204" pitchFamily="34" charset="-122"/>
                  <a:ea typeface="微软雅黑" panose="020B0503020204020204" pitchFamily="34" charset="-122"/>
                </a:rPr>
                <a:t>查询接口：</a:t>
              </a:r>
              <a:r>
                <a:rPr lang="en-US" altLang="zh-CN" sz="1800" dirty="0">
                  <a:latin typeface="微软雅黑" panose="020B0503020204020204" pitchFamily="34" charset="-122"/>
                  <a:ea typeface="微软雅黑" panose="020B0503020204020204" pitchFamily="34" charset="-122"/>
                </a:rPr>
                <a:t>/request/map/ foreignMap/select</a:t>
              </a:r>
              <a:endParaRPr lang="zh-CN" altLang="zh-CN" sz="1800"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None/>
              </a:pPr>
              <a:r>
                <a:rPr lang="zh-CN" altLang="zh-CN" sz="1800" dirty="0">
                  <a:latin typeface="微软雅黑" panose="020B0503020204020204" pitchFamily="34" charset="-122"/>
                  <a:ea typeface="微软雅黑" panose="020B0503020204020204" pitchFamily="34" charset="-122"/>
                </a:rPr>
                <a:t>更新接口：</a:t>
              </a:r>
              <a:r>
                <a:rPr lang="en-US" altLang="zh-CN" sz="1800" dirty="0">
                  <a:latin typeface="微软雅黑" panose="020B0503020204020204" pitchFamily="34" charset="-122"/>
                  <a:ea typeface="微软雅黑" panose="020B0503020204020204" pitchFamily="34" charset="-122"/>
                </a:rPr>
                <a:t>/request/map/ foreignMap/update</a:t>
              </a:r>
              <a:endParaRPr lang="zh-CN" altLang="zh-CN" sz="18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endParaRPr lang="en-US" altLang="zh-CN" sz="1400" dirty="0">
                <a:solidFill>
                  <a:srgbClr val="7E7E7D"/>
                </a:solidFill>
                <a:latin typeface="微软雅黑" panose="020B0503020204020204" pitchFamily="34" charset="-122"/>
                <a:ea typeface="微软雅黑" panose="020B0503020204020204" pitchFamily="34" charset="-122"/>
              </a:endParaRPr>
            </a:p>
          </p:txBody>
        </p:sp>
        <p:sp>
          <p:nvSpPr>
            <p:cNvPr id="25612" name="TextBox 10"/>
            <p:cNvSpPr txBox="1"/>
            <p:nvPr/>
          </p:nvSpPr>
          <p:spPr>
            <a:xfrm>
              <a:off x="700734" y="0"/>
              <a:ext cx="2277655" cy="40008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sz="2000" b="1" dirty="0">
                  <a:solidFill>
                    <a:srgbClr val="FFC000"/>
                  </a:solidFill>
                  <a:latin typeface="微软雅黑" panose="020B0503020204020204" pitchFamily="34" charset="-122"/>
                  <a:ea typeface="微软雅黑" panose="020B0503020204020204" pitchFamily="34" charset="-122"/>
                </a:rPr>
                <a:t>国外疫情数据接口</a:t>
              </a:r>
              <a:endParaRPr lang="en-US" altLang="zh-CN" sz="2000" b="1" dirty="0">
                <a:solidFill>
                  <a:srgbClr val="FFC000"/>
                </a:solidFill>
                <a:latin typeface="微软雅黑" panose="020B0503020204020204" pitchFamily="34" charset="-122"/>
                <a:ea typeface="微软雅黑" panose="020B0503020204020204" pitchFamily="34" charset="-122"/>
              </a:endParaRPr>
            </a:p>
          </p:txBody>
        </p:sp>
      </p:grpSp>
      <p:grpSp>
        <p:nvGrpSpPr>
          <p:cNvPr id="25607" name="组合 33"/>
          <p:cNvGrpSpPr/>
          <p:nvPr/>
        </p:nvGrpSpPr>
        <p:grpSpPr>
          <a:xfrm>
            <a:off x="0" y="381000"/>
            <a:ext cx="695325" cy="506413"/>
            <a:chOff x="0" y="0"/>
            <a:chExt cx="694944" cy="624651"/>
          </a:xfrm>
        </p:grpSpPr>
        <p:sp>
          <p:nvSpPr>
            <p:cNvPr id="25609" name="矩形 34"/>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5610" name="矩形 35"/>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5608" name="矩形 36"/>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数据接口</a:t>
            </a:r>
            <a:endParaRPr lang="zh-CN" altLang="zh-CN" sz="2400"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626" name="组合 1"/>
          <p:cNvGrpSpPr/>
          <p:nvPr/>
        </p:nvGrpSpPr>
        <p:grpSpPr>
          <a:xfrm>
            <a:off x="4483100" y="755650"/>
            <a:ext cx="3249613" cy="4475163"/>
            <a:chOff x="0" y="0"/>
            <a:chExt cx="3248568" cy="4474600"/>
          </a:xfrm>
        </p:grpSpPr>
        <p:sp>
          <p:nvSpPr>
            <p:cNvPr id="26636"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26637"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6627" name="圆角矩形 36"/>
          <p:cNvSpPr/>
          <p:nvPr/>
        </p:nvSpPr>
        <p:spPr>
          <a:xfrm>
            <a:off x="2487613" y="4686300"/>
            <a:ext cx="1827212" cy="369888"/>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26628" name="图片 20"/>
          <p:cNvPicPr>
            <a:picLocks noChangeAspect="1"/>
          </p:cNvPicPr>
          <p:nvPr/>
        </p:nvPicPr>
        <p:blipFill>
          <a:blip r:embed="rId1"/>
          <a:stretch>
            <a:fillRect/>
          </a:stretch>
        </p:blipFill>
        <p:spPr>
          <a:xfrm>
            <a:off x="4602163" y="4346575"/>
            <a:ext cx="4597400" cy="2511425"/>
          </a:xfrm>
          <a:prstGeom prst="rect">
            <a:avLst/>
          </a:prstGeom>
          <a:noFill/>
          <a:ln w="9525">
            <a:noFill/>
          </a:ln>
        </p:spPr>
      </p:pic>
      <p:sp>
        <p:nvSpPr>
          <p:cNvPr id="26629"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26630" name="图片 22"/>
          <p:cNvPicPr>
            <a:picLocks noChangeAspect="1"/>
          </p:cNvPicPr>
          <p:nvPr/>
        </p:nvPicPr>
        <p:blipFill>
          <a:blip r:embed="rId2"/>
          <a:stretch>
            <a:fillRect/>
          </a:stretch>
        </p:blipFill>
        <p:spPr>
          <a:xfrm>
            <a:off x="5378450" y="0"/>
            <a:ext cx="7615238" cy="6858000"/>
          </a:xfrm>
          <a:prstGeom prst="rect">
            <a:avLst/>
          </a:prstGeom>
          <a:noFill/>
          <a:ln w="9525">
            <a:noFill/>
          </a:ln>
        </p:spPr>
      </p:pic>
      <p:sp>
        <p:nvSpPr>
          <p:cNvPr id="26631" name="文本框 28"/>
          <p:cNvSpPr txBox="1"/>
          <p:nvPr/>
        </p:nvSpPr>
        <p:spPr>
          <a:xfrm>
            <a:off x="230188" y="3454400"/>
            <a:ext cx="6988175"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4000" b="1" dirty="0">
                <a:latin typeface="微软雅黑" panose="020B0503020204020204" pitchFamily="34" charset="-122"/>
                <a:ea typeface="微软雅黑" panose="020B0503020204020204" pitchFamily="34" charset="-122"/>
              </a:rPr>
              <a:t>容错、维护、测试、验证方案</a:t>
            </a:r>
            <a:endParaRPr lang="zh-CN" altLang="en-US" sz="4000" b="1" dirty="0">
              <a:latin typeface="微软雅黑" panose="020B0503020204020204" pitchFamily="34" charset="-122"/>
              <a:ea typeface="微软雅黑" panose="020B0503020204020204" pitchFamily="34" charset="-122"/>
            </a:endParaRPr>
          </a:p>
        </p:txBody>
      </p:sp>
      <p:cxnSp>
        <p:nvCxnSpPr>
          <p:cNvPr id="26632"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26633" name="直接连接符 34"/>
          <p:cNvCxnSpPr/>
          <p:nvPr/>
        </p:nvCxnSpPr>
        <p:spPr>
          <a:xfrm>
            <a:off x="1789113" y="4227513"/>
            <a:ext cx="4318000" cy="0"/>
          </a:xfrm>
          <a:prstGeom prst="line">
            <a:avLst/>
          </a:prstGeom>
          <a:ln w="12700" cap="flat" cmpd="sng">
            <a:solidFill>
              <a:srgbClr val="FFC108"/>
            </a:solidFill>
            <a:prstDash val="solid"/>
            <a:headEnd type="none" w="med" len="med"/>
            <a:tailEnd type="none" w="med" len="med"/>
          </a:ln>
        </p:spPr>
      </p:cxnSp>
      <p:sp>
        <p:nvSpPr>
          <p:cNvPr id="26634" name="文本框 35"/>
          <p:cNvSpPr txBox="1"/>
          <p:nvPr/>
        </p:nvSpPr>
        <p:spPr>
          <a:xfrm>
            <a:off x="2646363" y="4686300"/>
            <a:ext cx="4572000" cy="3698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疫情地图模块</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26635"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650" name="组合 19"/>
          <p:cNvGrpSpPr/>
          <p:nvPr/>
        </p:nvGrpSpPr>
        <p:grpSpPr>
          <a:xfrm>
            <a:off x="0" y="381000"/>
            <a:ext cx="695325" cy="506413"/>
            <a:chOff x="0" y="0"/>
            <a:chExt cx="694944" cy="624651"/>
          </a:xfrm>
        </p:grpSpPr>
        <p:sp>
          <p:nvSpPr>
            <p:cNvPr id="27653" name="矩形 20"/>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7654" name="矩形 21"/>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7651" name="矩形 22"/>
          <p:cNvSpPr/>
          <p:nvPr/>
        </p:nvSpPr>
        <p:spPr>
          <a:xfrm>
            <a:off x="758825"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容报错设计</a:t>
            </a:r>
            <a:endParaRPr lang="zh-CN" altLang="zh-CN" sz="2400" b="1" dirty="0">
              <a:solidFill>
                <a:srgbClr val="404040"/>
              </a:solidFill>
              <a:latin typeface="微软雅黑" panose="020B0503020204020204" pitchFamily="34" charset="-122"/>
              <a:ea typeface="微软雅黑" panose="020B0503020204020204" pitchFamily="34" charset="-122"/>
            </a:endParaRPr>
          </a:p>
        </p:txBody>
      </p:sp>
      <p:pic>
        <p:nvPicPr>
          <p:cNvPr id="27652" name="图片 2"/>
          <p:cNvPicPr>
            <a:picLocks noChangeAspect="1"/>
          </p:cNvPicPr>
          <p:nvPr/>
        </p:nvPicPr>
        <p:blipFill>
          <a:blip r:embed="rId1"/>
          <a:stretch>
            <a:fillRect/>
          </a:stretch>
        </p:blipFill>
        <p:spPr>
          <a:xfrm>
            <a:off x="695325" y="2279650"/>
            <a:ext cx="11096625" cy="268605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674" name="组合 1"/>
          <p:cNvGrpSpPr/>
          <p:nvPr/>
        </p:nvGrpSpPr>
        <p:grpSpPr>
          <a:xfrm>
            <a:off x="1306513" y="4957763"/>
            <a:ext cx="5743575" cy="1000125"/>
            <a:chOff x="0" y="0"/>
            <a:chExt cx="5742745" cy="1000412"/>
          </a:xfrm>
        </p:grpSpPr>
        <p:sp>
          <p:nvSpPr>
            <p:cNvPr id="28702" name="Title 1"/>
            <p:cNvSpPr txBox="1"/>
            <p:nvPr/>
          </p:nvSpPr>
          <p:spPr>
            <a:xfrm>
              <a:off x="765064" y="0"/>
              <a:ext cx="4977681" cy="456837"/>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endParaRPr lang="en-US" altLang="zh-CN" sz="1300" dirty="0">
                <a:solidFill>
                  <a:srgbClr val="FFC000"/>
                </a:solidFill>
                <a:latin typeface="Open Sans" pitchFamily="34" charset="0"/>
              </a:endParaRPr>
            </a:p>
          </p:txBody>
        </p:sp>
        <p:grpSp>
          <p:nvGrpSpPr>
            <p:cNvPr id="28703" name="组合 3"/>
            <p:cNvGrpSpPr/>
            <p:nvPr/>
          </p:nvGrpSpPr>
          <p:grpSpPr>
            <a:xfrm>
              <a:off x="0" y="324232"/>
              <a:ext cx="676180" cy="676180"/>
              <a:chOff x="0" y="0"/>
              <a:chExt cx="406294" cy="406294"/>
            </a:xfrm>
          </p:grpSpPr>
          <p:sp>
            <p:nvSpPr>
              <p:cNvPr id="28705" name="Freeform 16"/>
              <p:cNvSpPr/>
              <p:nvPr/>
            </p:nvSpPr>
            <p:spPr>
              <a:xfrm>
                <a:off x="97281" y="101600"/>
                <a:ext cx="222221" cy="213499"/>
              </a:xfrm>
              <a:custGeom>
                <a:avLst/>
                <a:gdLst/>
                <a:ahLst/>
                <a:cxnLst>
                  <a:cxn ang="0">
                    <a:pos x="34943177" y="0"/>
                  </a:cxn>
                  <a:cxn ang="0">
                    <a:pos x="129493195" y="102657197"/>
                  </a:cxn>
                  <a:cxn ang="0">
                    <a:pos x="0" y="225846120"/>
                  </a:cxn>
                  <a:cxn ang="0">
                    <a:pos x="80163000" y="305918275"/>
                  </a:cxn>
                  <a:cxn ang="0">
                    <a:pos x="209656195" y="174517522"/>
                  </a:cxn>
                  <a:cxn ang="0">
                    <a:pos x="318594663" y="283333233"/>
                  </a:cxn>
                  <a:cxn ang="0">
                    <a:pos x="318594663" y="0"/>
                  </a:cxn>
                  <a:cxn ang="0">
                    <a:pos x="34943177" y="0"/>
                  </a:cxn>
                </a:cxnLst>
                <a:pathLst>
                  <a:path w="155" h="149">
                    <a:moveTo>
                      <a:pt x="17" y="0"/>
                    </a:moveTo>
                    <a:lnTo>
                      <a:pt x="63" y="50"/>
                    </a:lnTo>
                    <a:lnTo>
                      <a:pt x="0" y="110"/>
                    </a:lnTo>
                    <a:lnTo>
                      <a:pt x="39" y="149"/>
                    </a:lnTo>
                    <a:lnTo>
                      <a:pt x="102" y="85"/>
                    </a:lnTo>
                    <a:lnTo>
                      <a:pt x="155" y="138"/>
                    </a:lnTo>
                    <a:lnTo>
                      <a:pt x="155" y="0"/>
                    </a:lnTo>
                    <a:lnTo>
                      <a:pt x="17" y="0"/>
                    </a:lnTo>
                    <a:close/>
                  </a:path>
                </a:pathLst>
              </a:custGeom>
              <a:solidFill>
                <a:srgbClr val="404040">
                  <a:alpha val="100000"/>
                </a:srgbClr>
              </a:solidFill>
              <a:ln w="9525">
                <a:noFill/>
              </a:ln>
            </p:spPr>
            <p:txBody>
              <a:bodyPr/>
              <a:p>
                <a:endParaRPr lang="zh-CN" altLang="en-US"/>
              </a:p>
            </p:txBody>
          </p:sp>
          <p:sp>
            <p:nvSpPr>
              <p:cNvPr id="28706" name="AutoShape 14"/>
              <p:cNvSpPr>
                <a:spLocks noChangeAspect="1" noTextEdit="1"/>
              </p:cNvSpPr>
              <p:nvPr/>
            </p:nvSpPr>
            <p:spPr>
              <a:xfrm>
                <a:off x="102050" y="101600"/>
                <a:ext cx="213637" cy="213499"/>
              </a:xfrm>
              <a:prstGeom prst="rect">
                <a:avLst/>
              </a:prstGeom>
              <a:noFill/>
              <a:ln w="9525">
                <a:noFill/>
              </a:ln>
            </p:spPr>
            <p:txBody>
              <a:bodyPr/>
              <a:p>
                <a:endParaRPr lang="zh-CN" altLang="en-US"/>
              </a:p>
            </p:txBody>
          </p:sp>
          <p:sp>
            <p:nvSpPr>
              <p:cNvPr id="28707" name="Oval 13"/>
              <p:cNvSpPr/>
              <p:nvPr/>
            </p:nvSpPr>
            <p:spPr>
              <a:xfrm>
                <a:off x="0" y="-384"/>
                <a:ext cx="406292" cy="406982"/>
              </a:xfrm>
              <a:prstGeom prst="ellipse">
                <a:avLst/>
              </a:prstGeom>
              <a:noFill/>
              <a:ln w="12700" cap="flat" cmpd="sng">
                <a:solidFill>
                  <a:srgbClr val="40404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3100" dirty="0">
                  <a:solidFill>
                    <a:srgbClr val="FFFFFF"/>
                  </a:solidFill>
                </a:endParaRPr>
              </a:p>
            </p:txBody>
          </p:sp>
        </p:grpSp>
        <p:sp>
          <p:nvSpPr>
            <p:cNvPr id="28704" name="矩形 4"/>
            <p:cNvSpPr/>
            <p:nvPr/>
          </p:nvSpPr>
          <p:spPr>
            <a:xfrm>
              <a:off x="854465" y="462287"/>
              <a:ext cx="4618447" cy="3999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000" b="1" dirty="0">
                  <a:solidFill>
                    <a:srgbClr val="FFC000"/>
                  </a:solidFill>
                  <a:latin typeface="微软雅黑" panose="020B0503020204020204" pitchFamily="34" charset="-122"/>
                  <a:ea typeface="微软雅黑" panose="020B0503020204020204" pitchFamily="34" charset="-122"/>
                </a:rPr>
                <a:t>针对软件需求、性能、安全性进行验证</a:t>
              </a:r>
              <a:endParaRPr lang="zh-CN" altLang="zh-CN" sz="2000" b="1" dirty="0">
                <a:solidFill>
                  <a:srgbClr val="FFC000"/>
                </a:solidFill>
                <a:latin typeface="微软雅黑" panose="020B0503020204020204" pitchFamily="34" charset="-122"/>
                <a:ea typeface="微软雅黑" panose="020B0503020204020204" pitchFamily="34" charset="-122"/>
              </a:endParaRPr>
            </a:p>
          </p:txBody>
        </p:sp>
      </p:grpSp>
      <p:grpSp>
        <p:nvGrpSpPr>
          <p:cNvPr id="28675" name="组合 9"/>
          <p:cNvGrpSpPr/>
          <p:nvPr/>
        </p:nvGrpSpPr>
        <p:grpSpPr>
          <a:xfrm>
            <a:off x="1250950" y="2424113"/>
            <a:ext cx="5743575" cy="1001712"/>
            <a:chOff x="0" y="0"/>
            <a:chExt cx="5742745" cy="1000412"/>
          </a:xfrm>
        </p:grpSpPr>
        <p:sp>
          <p:nvSpPr>
            <p:cNvPr id="28696" name="Title 1"/>
            <p:cNvSpPr txBox="1"/>
            <p:nvPr/>
          </p:nvSpPr>
          <p:spPr>
            <a:xfrm>
              <a:off x="765064" y="0"/>
              <a:ext cx="4977681" cy="456837"/>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endParaRPr lang="en-US" altLang="zh-CN" sz="1300" dirty="0">
                <a:solidFill>
                  <a:srgbClr val="FFC000"/>
                </a:solidFill>
                <a:latin typeface="Open Sans" pitchFamily="34" charset="0"/>
              </a:endParaRPr>
            </a:p>
          </p:txBody>
        </p:sp>
        <p:grpSp>
          <p:nvGrpSpPr>
            <p:cNvPr id="28697" name="组合 11"/>
            <p:cNvGrpSpPr/>
            <p:nvPr/>
          </p:nvGrpSpPr>
          <p:grpSpPr>
            <a:xfrm>
              <a:off x="0" y="324232"/>
              <a:ext cx="676180" cy="676180"/>
              <a:chOff x="0" y="0"/>
              <a:chExt cx="406294" cy="406294"/>
            </a:xfrm>
          </p:grpSpPr>
          <p:sp>
            <p:nvSpPr>
              <p:cNvPr id="28699" name="Freeform 16"/>
              <p:cNvSpPr/>
              <p:nvPr/>
            </p:nvSpPr>
            <p:spPr>
              <a:xfrm>
                <a:off x="97281" y="101600"/>
                <a:ext cx="222221" cy="213499"/>
              </a:xfrm>
              <a:custGeom>
                <a:avLst/>
                <a:gdLst/>
                <a:ahLst/>
                <a:cxnLst>
                  <a:cxn ang="0">
                    <a:pos x="34943177" y="0"/>
                  </a:cxn>
                  <a:cxn ang="0">
                    <a:pos x="129493195" y="102657197"/>
                  </a:cxn>
                  <a:cxn ang="0">
                    <a:pos x="0" y="225846120"/>
                  </a:cxn>
                  <a:cxn ang="0">
                    <a:pos x="80163000" y="305918275"/>
                  </a:cxn>
                  <a:cxn ang="0">
                    <a:pos x="209656195" y="174517522"/>
                  </a:cxn>
                  <a:cxn ang="0">
                    <a:pos x="318594663" y="283333233"/>
                  </a:cxn>
                  <a:cxn ang="0">
                    <a:pos x="318594663" y="0"/>
                  </a:cxn>
                  <a:cxn ang="0">
                    <a:pos x="34943177" y="0"/>
                  </a:cxn>
                </a:cxnLst>
                <a:pathLst>
                  <a:path w="155" h="149">
                    <a:moveTo>
                      <a:pt x="17" y="0"/>
                    </a:moveTo>
                    <a:lnTo>
                      <a:pt x="63" y="50"/>
                    </a:lnTo>
                    <a:lnTo>
                      <a:pt x="0" y="110"/>
                    </a:lnTo>
                    <a:lnTo>
                      <a:pt x="39" y="149"/>
                    </a:lnTo>
                    <a:lnTo>
                      <a:pt x="102" y="85"/>
                    </a:lnTo>
                    <a:lnTo>
                      <a:pt x="155" y="138"/>
                    </a:lnTo>
                    <a:lnTo>
                      <a:pt x="155" y="0"/>
                    </a:lnTo>
                    <a:lnTo>
                      <a:pt x="17" y="0"/>
                    </a:lnTo>
                    <a:close/>
                  </a:path>
                </a:pathLst>
              </a:custGeom>
              <a:solidFill>
                <a:srgbClr val="404040">
                  <a:alpha val="100000"/>
                </a:srgbClr>
              </a:solidFill>
              <a:ln w="9525">
                <a:noFill/>
              </a:ln>
            </p:spPr>
            <p:txBody>
              <a:bodyPr/>
              <a:p>
                <a:endParaRPr lang="zh-CN" altLang="en-US"/>
              </a:p>
            </p:txBody>
          </p:sp>
          <p:sp>
            <p:nvSpPr>
              <p:cNvPr id="28700" name="AutoShape 14"/>
              <p:cNvSpPr>
                <a:spLocks noChangeAspect="1" noTextEdit="1"/>
              </p:cNvSpPr>
              <p:nvPr/>
            </p:nvSpPr>
            <p:spPr>
              <a:xfrm>
                <a:off x="102050" y="101600"/>
                <a:ext cx="213637" cy="213499"/>
              </a:xfrm>
              <a:prstGeom prst="rect">
                <a:avLst/>
              </a:prstGeom>
              <a:noFill/>
              <a:ln w="9525">
                <a:noFill/>
              </a:ln>
            </p:spPr>
            <p:txBody>
              <a:bodyPr/>
              <a:p>
                <a:endParaRPr lang="zh-CN" altLang="en-US"/>
              </a:p>
            </p:txBody>
          </p:sp>
          <p:sp>
            <p:nvSpPr>
              <p:cNvPr id="28701" name="Oval 13"/>
              <p:cNvSpPr/>
              <p:nvPr/>
            </p:nvSpPr>
            <p:spPr>
              <a:xfrm>
                <a:off x="0" y="-384"/>
                <a:ext cx="406292" cy="406982"/>
              </a:xfrm>
              <a:prstGeom prst="ellipse">
                <a:avLst/>
              </a:prstGeom>
              <a:noFill/>
              <a:ln w="12700" cap="flat" cmpd="sng">
                <a:solidFill>
                  <a:srgbClr val="40404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3100" dirty="0">
                  <a:solidFill>
                    <a:srgbClr val="FFFFFF"/>
                  </a:solidFill>
                </a:endParaRPr>
              </a:p>
            </p:txBody>
          </p:sp>
        </p:grpSp>
        <p:sp>
          <p:nvSpPr>
            <p:cNvPr id="28698" name="矩形 12"/>
            <p:cNvSpPr/>
            <p:nvPr/>
          </p:nvSpPr>
          <p:spPr>
            <a:xfrm>
              <a:off x="923992" y="436196"/>
              <a:ext cx="4667962" cy="3999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000" b="1" dirty="0">
                  <a:solidFill>
                    <a:srgbClr val="FFC000"/>
                  </a:solidFill>
                  <a:latin typeface="微软雅黑" panose="020B0503020204020204" pitchFamily="34" charset="-122"/>
                  <a:ea typeface="微软雅黑" panose="020B0503020204020204" pitchFamily="34" charset="-122"/>
                </a:rPr>
                <a:t>采用增量开发过程，根据需求逐步完善</a:t>
              </a:r>
              <a:endParaRPr lang="zh-CN" altLang="zh-CN" sz="2000" b="1" dirty="0">
                <a:solidFill>
                  <a:srgbClr val="FFC000"/>
                </a:solidFill>
              </a:endParaRPr>
            </a:p>
          </p:txBody>
        </p:sp>
      </p:grpSp>
      <p:grpSp>
        <p:nvGrpSpPr>
          <p:cNvPr id="28676" name="组合 17"/>
          <p:cNvGrpSpPr/>
          <p:nvPr/>
        </p:nvGrpSpPr>
        <p:grpSpPr>
          <a:xfrm>
            <a:off x="1287463" y="3690938"/>
            <a:ext cx="5743575" cy="1208087"/>
            <a:chOff x="0" y="0"/>
            <a:chExt cx="5742745" cy="1208593"/>
          </a:xfrm>
        </p:grpSpPr>
        <p:sp>
          <p:nvSpPr>
            <p:cNvPr id="28689" name="Title 1"/>
            <p:cNvSpPr txBox="1"/>
            <p:nvPr/>
          </p:nvSpPr>
          <p:spPr>
            <a:xfrm>
              <a:off x="765064" y="0"/>
              <a:ext cx="4977681" cy="457406"/>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endParaRPr lang="en-US" altLang="zh-CN" sz="1300" dirty="0">
                <a:solidFill>
                  <a:srgbClr val="FFC000"/>
                </a:solidFill>
                <a:latin typeface="Open Sans" pitchFamily="34" charset="0"/>
              </a:endParaRPr>
            </a:p>
          </p:txBody>
        </p:sp>
        <p:grpSp>
          <p:nvGrpSpPr>
            <p:cNvPr id="28690" name="组合 19"/>
            <p:cNvGrpSpPr/>
            <p:nvPr/>
          </p:nvGrpSpPr>
          <p:grpSpPr>
            <a:xfrm>
              <a:off x="0" y="324232"/>
              <a:ext cx="676180" cy="676180"/>
              <a:chOff x="0" y="0"/>
              <a:chExt cx="406294" cy="406294"/>
            </a:xfrm>
          </p:grpSpPr>
          <p:sp>
            <p:nvSpPr>
              <p:cNvPr id="28693" name="Freeform 16"/>
              <p:cNvSpPr/>
              <p:nvPr/>
            </p:nvSpPr>
            <p:spPr>
              <a:xfrm>
                <a:off x="97281" y="101969"/>
                <a:ext cx="222221" cy="213764"/>
              </a:xfrm>
              <a:custGeom>
                <a:avLst/>
                <a:gdLst/>
                <a:ahLst/>
                <a:cxnLst>
                  <a:cxn ang="0">
                    <a:pos x="34943177" y="0"/>
                  </a:cxn>
                  <a:cxn ang="0">
                    <a:pos x="129493195" y="102912302"/>
                  </a:cxn>
                  <a:cxn ang="0">
                    <a:pos x="0" y="226406204"/>
                  </a:cxn>
                  <a:cxn ang="0">
                    <a:pos x="80163000" y="306678172"/>
                  </a:cxn>
                  <a:cxn ang="0">
                    <a:pos x="209656195" y="174950770"/>
                  </a:cxn>
                  <a:cxn ang="0">
                    <a:pos x="318594663" y="284037839"/>
                  </a:cxn>
                  <a:cxn ang="0">
                    <a:pos x="318594663" y="0"/>
                  </a:cxn>
                  <a:cxn ang="0">
                    <a:pos x="34943177" y="0"/>
                  </a:cxn>
                </a:cxnLst>
                <a:pathLst>
                  <a:path w="155" h="149">
                    <a:moveTo>
                      <a:pt x="17" y="0"/>
                    </a:moveTo>
                    <a:lnTo>
                      <a:pt x="63" y="50"/>
                    </a:lnTo>
                    <a:lnTo>
                      <a:pt x="0" y="110"/>
                    </a:lnTo>
                    <a:lnTo>
                      <a:pt x="39" y="149"/>
                    </a:lnTo>
                    <a:lnTo>
                      <a:pt x="102" y="85"/>
                    </a:lnTo>
                    <a:lnTo>
                      <a:pt x="155" y="138"/>
                    </a:lnTo>
                    <a:lnTo>
                      <a:pt x="155" y="0"/>
                    </a:lnTo>
                    <a:lnTo>
                      <a:pt x="17" y="0"/>
                    </a:lnTo>
                    <a:close/>
                  </a:path>
                </a:pathLst>
              </a:custGeom>
              <a:solidFill>
                <a:srgbClr val="404040">
                  <a:alpha val="100000"/>
                </a:srgbClr>
              </a:solidFill>
              <a:ln w="9525">
                <a:noFill/>
              </a:ln>
            </p:spPr>
            <p:txBody>
              <a:bodyPr/>
              <a:p>
                <a:endParaRPr lang="zh-CN" altLang="en-US"/>
              </a:p>
            </p:txBody>
          </p:sp>
          <p:sp>
            <p:nvSpPr>
              <p:cNvPr id="28694" name="AutoShape 14"/>
              <p:cNvSpPr>
                <a:spLocks noChangeAspect="1" noTextEdit="1"/>
              </p:cNvSpPr>
              <p:nvPr/>
            </p:nvSpPr>
            <p:spPr>
              <a:xfrm>
                <a:off x="102050" y="101969"/>
                <a:ext cx="213637" cy="213764"/>
              </a:xfrm>
              <a:prstGeom prst="rect">
                <a:avLst/>
              </a:prstGeom>
              <a:noFill/>
              <a:ln w="9525">
                <a:noFill/>
              </a:ln>
            </p:spPr>
            <p:txBody>
              <a:bodyPr/>
              <a:p>
                <a:endParaRPr lang="zh-CN" altLang="en-US"/>
              </a:p>
            </p:txBody>
          </p:sp>
          <p:sp>
            <p:nvSpPr>
              <p:cNvPr id="28695" name="Oval 13"/>
              <p:cNvSpPr/>
              <p:nvPr/>
            </p:nvSpPr>
            <p:spPr>
              <a:xfrm>
                <a:off x="0" y="-142"/>
                <a:ext cx="406292" cy="406534"/>
              </a:xfrm>
              <a:prstGeom prst="ellipse">
                <a:avLst/>
              </a:prstGeom>
              <a:noFill/>
              <a:ln w="12700" cap="flat" cmpd="sng">
                <a:solidFill>
                  <a:srgbClr val="40404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3100" dirty="0">
                  <a:solidFill>
                    <a:srgbClr val="FFFFFF"/>
                  </a:solidFill>
                </a:endParaRPr>
              </a:p>
            </p:txBody>
          </p:sp>
        </p:grpSp>
        <p:sp>
          <p:nvSpPr>
            <p:cNvPr id="28691" name="矩形 20"/>
            <p:cNvSpPr/>
            <p:nvPr/>
          </p:nvSpPr>
          <p:spPr>
            <a:xfrm>
              <a:off x="923992" y="192558"/>
              <a:ext cx="4337780" cy="101603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000" b="1" dirty="0">
                  <a:solidFill>
                    <a:srgbClr val="FFC000"/>
                  </a:solidFill>
                  <a:latin typeface="微软雅黑" panose="020B0503020204020204" pitchFamily="34" charset="-122"/>
                  <a:ea typeface="微软雅黑" panose="020B0503020204020204" pitchFamily="34" charset="-122"/>
                </a:rPr>
                <a:t>使用单元测试、集成测试、系统测试、回归测试、</a:t>
              </a:r>
              <a:r>
                <a:rPr lang="en-US" altLang="zh-CN" sz="2000" b="1" dirty="0">
                  <a:solidFill>
                    <a:srgbClr val="FFC000"/>
                  </a:solidFill>
                  <a:latin typeface="微软雅黑" panose="020B0503020204020204" pitchFamily="34" charset="-122"/>
                  <a:ea typeface="微软雅黑" panose="020B0503020204020204" pitchFamily="34" charset="-122"/>
                </a:rPr>
                <a:t>Alpha</a:t>
              </a:r>
              <a:r>
                <a:rPr lang="zh-CN" altLang="en-US" sz="2000" b="1" dirty="0">
                  <a:solidFill>
                    <a:srgbClr val="FFC000"/>
                  </a:solidFill>
                  <a:latin typeface="微软雅黑" panose="020B0503020204020204" pitchFamily="34" charset="-122"/>
                  <a:ea typeface="微软雅黑" panose="020B0503020204020204" pitchFamily="34" charset="-122"/>
                </a:rPr>
                <a:t>测试以及</a:t>
              </a:r>
              <a:r>
                <a:rPr lang="en-US" altLang="zh-CN" sz="2000" b="1" dirty="0">
                  <a:solidFill>
                    <a:srgbClr val="FFC000"/>
                  </a:solidFill>
                  <a:latin typeface="微软雅黑" panose="020B0503020204020204" pitchFamily="34" charset="-122"/>
                  <a:ea typeface="微软雅黑" panose="020B0503020204020204" pitchFamily="34" charset="-122"/>
                </a:rPr>
                <a:t>Beta</a:t>
              </a:r>
              <a:r>
                <a:rPr lang="zh-CN" altLang="en-US" sz="2000" b="1" dirty="0">
                  <a:solidFill>
                    <a:srgbClr val="FFC000"/>
                  </a:solidFill>
                  <a:latin typeface="微软雅黑" panose="020B0503020204020204" pitchFamily="34" charset="-122"/>
                  <a:ea typeface="微软雅黑" panose="020B0503020204020204" pitchFamily="34" charset="-122"/>
                </a:rPr>
                <a:t>测试方法对系统进行测试</a:t>
              </a:r>
              <a:endParaRPr lang="zh-CN" altLang="zh-CN" sz="2000" b="1" dirty="0">
                <a:solidFill>
                  <a:srgbClr val="FFC000"/>
                </a:solidFill>
              </a:endParaRPr>
            </a:p>
          </p:txBody>
        </p:sp>
        <p:sp>
          <p:nvSpPr>
            <p:cNvPr id="28692" name="TextBox 11"/>
            <p:cNvSpPr txBox="1"/>
            <p:nvPr/>
          </p:nvSpPr>
          <p:spPr>
            <a:xfrm>
              <a:off x="862911" y="538260"/>
              <a:ext cx="3773097" cy="30789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endParaRPr lang="en-US" altLang="zh-CN" sz="1400" dirty="0">
                <a:solidFill>
                  <a:srgbClr val="000000"/>
                </a:solidFill>
                <a:latin typeface="微软雅黑" panose="020B0503020204020204" pitchFamily="34" charset="-122"/>
                <a:ea typeface="微软雅黑" panose="020B0503020204020204" pitchFamily="34" charset="-122"/>
              </a:endParaRPr>
            </a:p>
          </p:txBody>
        </p:sp>
      </p:grpSp>
      <p:pic>
        <p:nvPicPr>
          <p:cNvPr id="28677" name="图片 25"/>
          <p:cNvPicPr>
            <a:picLocks noChangeAspect="1"/>
          </p:cNvPicPr>
          <p:nvPr/>
        </p:nvPicPr>
        <p:blipFill>
          <a:blip r:embed="rId1"/>
          <a:srcRect b="19537"/>
          <a:stretch>
            <a:fillRect/>
          </a:stretch>
        </p:blipFill>
        <p:spPr>
          <a:xfrm>
            <a:off x="7069138" y="1785938"/>
            <a:ext cx="3716337" cy="3976687"/>
          </a:xfrm>
          <a:prstGeom prst="rect">
            <a:avLst/>
          </a:prstGeom>
          <a:noFill/>
          <a:ln w="9525">
            <a:noFill/>
          </a:ln>
          <a:effectLst>
            <a:outerShdw sx="102000" sy="102000" algn="ctr" rotWithShape="0">
              <a:srgbClr val="000000">
                <a:alpha val="39000"/>
              </a:srgbClr>
            </a:outerShdw>
          </a:effectLst>
        </p:spPr>
      </p:pic>
      <p:grpSp>
        <p:nvGrpSpPr>
          <p:cNvPr id="28678" name="组合 26"/>
          <p:cNvGrpSpPr/>
          <p:nvPr/>
        </p:nvGrpSpPr>
        <p:grpSpPr>
          <a:xfrm>
            <a:off x="0" y="381000"/>
            <a:ext cx="695325" cy="506413"/>
            <a:chOff x="0" y="0"/>
            <a:chExt cx="694944" cy="624651"/>
          </a:xfrm>
        </p:grpSpPr>
        <p:sp>
          <p:nvSpPr>
            <p:cNvPr id="28687"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8688"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8679" name="矩形 29"/>
          <p:cNvSpPr/>
          <p:nvPr/>
        </p:nvSpPr>
        <p:spPr>
          <a:xfrm>
            <a:off x="858838" y="425450"/>
            <a:ext cx="3319462"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维护、测试和验证设计</a:t>
            </a:r>
            <a:endParaRPr lang="zh-CN" altLang="zh-CN" sz="2400" b="1" dirty="0">
              <a:solidFill>
                <a:srgbClr val="404040"/>
              </a:solidFill>
            </a:endParaRPr>
          </a:p>
        </p:txBody>
      </p:sp>
      <p:grpSp>
        <p:nvGrpSpPr>
          <p:cNvPr id="28680" name="组合 1"/>
          <p:cNvGrpSpPr/>
          <p:nvPr/>
        </p:nvGrpSpPr>
        <p:grpSpPr>
          <a:xfrm>
            <a:off x="1250950" y="1300163"/>
            <a:ext cx="5743575" cy="1058862"/>
            <a:chOff x="0" y="0"/>
            <a:chExt cx="5742745" cy="1058586"/>
          </a:xfrm>
        </p:grpSpPr>
        <p:sp>
          <p:nvSpPr>
            <p:cNvPr id="28681" name="Title 1"/>
            <p:cNvSpPr txBox="1"/>
            <p:nvPr/>
          </p:nvSpPr>
          <p:spPr>
            <a:xfrm>
              <a:off x="765064" y="0"/>
              <a:ext cx="4977681" cy="456837"/>
            </a:xfrm>
            <a:prstGeom prst="rect">
              <a:avLst/>
            </a:prstGeom>
            <a:no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endParaRPr lang="en-US" altLang="zh-CN" sz="1300" dirty="0">
                <a:solidFill>
                  <a:srgbClr val="FFC000"/>
                </a:solidFill>
                <a:latin typeface="Open Sans" pitchFamily="34" charset="0"/>
              </a:endParaRPr>
            </a:p>
          </p:txBody>
        </p:sp>
        <p:grpSp>
          <p:nvGrpSpPr>
            <p:cNvPr id="28682" name="组合 3"/>
            <p:cNvGrpSpPr/>
            <p:nvPr/>
          </p:nvGrpSpPr>
          <p:grpSpPr>
            <a:xfrm>
              <a:off x="0" y="324232"/>
              <a:ext cx="676180" cy="676180"/>
              <a:chOff x="0" y="0"/>
              <a:chExt cx="406294" cy="406294"/>
            </a:xfrm>
          </p:grpSpPr>
          <p:sp>
            <p:nvSpPr>
              <p:cNvPr id="28684" name="Freeform 16"/>
              <p:cNvSpPr/>
              <p:nvPr/>
            </p:nvSpPr>
            <p:spPr>
              <a:xfrm>
                <a:off x="97281" y="101600"/>
                <a:ext cx="222221" cy="213499"/>
              </a:xfrm>
              <a:custGeom>
                <a:avLst/>
                <a:gdLst/>
                <a:ahLst/>
                <a:cxnLst>
                  <a:cxn ang="0">
                    <a:pos x="34943177" y="0"/>
                  </a:cxn>
                  <a:cxn ang="0">
                    <a:pos x="129493195" y="102657197"/>
                  </a:cxn>
                  <a:cxn ang="0">
                    <a:pos x="0" y="225846120"/>
                  </a:cxn>
                  <a:cxn ang="0">
                    <a:pos x="80163000" y="305918275"/>
                  </a:cxn>
                  <a:cxn ang="0">
                    <a:pos x="209656195" y="174517522"/>
                  </a:cxn>
                  <a:cxn ang="0">
                    <a:pos x="318594663" y="283333233"/>
                  </a:cxn>
                  <a:cxn ang="0">
                    <a:pos x="318594663" y="0"/>
                  </a:cxn>
                  <a:cxn ang="0">
                    <a:pos x="34943177" y="0"/>
                  </a:cxn>
                </a:cxnLst>
                <a:pathLst>
                  <a:path w="155" h="149">
                    <a:moveTo>
                      <a:pt x="17" y="0"/>
                    </a:moveTo>
                    <a:lnTo>
                      <a:pt x="63" y="50"/>
                    </a:lnTo>
                    <a:lnTo>
                      <a:pt x="0" y="110"/>
                    </a:lnTo>
                    <a:lnTo>
                      <a:pt x="39" y="149"/>
                    </a:lnTo>
                    <a:lnTo>
                      <a:pt x="102" y="85"/>
                    </a:lnTo>
                    <a:lnTo>
                      <a:pt x="155" y="138"/>
                    </a:lnTo>
                    <a:lnTo>
                      <a:pt x="155" y="0"/>
                    </a:lnTo>
                    <a:lnTo>
                      <a:pt x="17" y="0"/>
                    </a:lnTo>
                    <a:close/>
                  </a:path>
                </a:pathLst>
              </a:custGeom>
              <a:solidFill>
                <a:srgbClr val="404040">
                  <a:alpha val="100000"/>
                </a:srgbClr>
              </a:solidFill>
              <a:ln w="9525">
                <a:noFill/>
              </a:ln>
            </p:spPr>
            <p:txBody>
              <a:bodyPr/>
              <a:p>
                <a:endParaRPr lang="zh-CN" altLang="en-US"/>
              </a:p>
            </p:txBody>
          </p:sp>
          <p:sp>
            <p:nvSpPr>
              <p:cNvPr id="28685" name="AutoShape 14"/>
              <p:cNvSpPr>
                <a:spLocks noChangeAspect="1" noTextEdit="1"/>
              </p:cNvSpPr>
              <p:nvPr/>
            </p:nvSpPr>
            <p:spPr>
              <a:xfrm>
                <a:off x="102050" y="101600"/>
                <a:ext cx="213637" cy="213499"/>
              </a:xfrm>
              <a:prstGeom prst="rect">
                <a:avLst/>
              </a:prstGeom>
              <a:noFill/>
              <a:ln w="9525">
                <a:noFill/>
              </a:ln>
            </p:spPr>
            <p:txBody>
              <a:bodyPr/>
              <a:p>
                <a:endParaRPr lang="zh-CN" altLang="en-US"/>
              </a:p>
            </p:txBody>
          </p:sp>
          <p:sp>
            <p:nvSpPr>
              <p:cNvPr id="28686" name="Oval 13"/>
              <p:cNvSpPr/>
              <p:nvPr/>
            </p:nvSpPr>
            <p:spPr>
              <a:xfrm>
                <a:off x="0" y="-384"/>
                <a:ext cx="406292" cy="406982"/>
              </a:xfrm>
              <a:prstGeom prst="ellipse">
                <a:avLst/>
              </a:prstGeom>
              <a:noFill/>
              <a:ln w="12700" cap="flat" cmpd="sng">
                <a:solidFill>
                  <a:srgbClr val="40404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3100" dirty="0">
                  <a:solidFill>
                    <a:srgbClr val="FFFFFF"/>
                  </a:solidFill>
                </a:endParaRPr>
              </a:p>
            </p:txBody>
          </p:sp>
        </p:grpSp>
        <p:sp>
          <p:nvSpPr>
            <p:cNvPr id="28683" name="矩形 4"/>
            <p:cNvSpPr/>
            <p:nvPr/>
          </p:nvSpPr>
          <p:spPr>
            <a:xfrm>
              <a:off x="917159" y="351003"/>
              <a:ext cx="4021120" cy="70758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000" b="1" dirty="0">
                  <a:solidFill>
                    <a:srgbClr val="FFC000"/>
                  </a:solidFill>
                  <a:latin typeface="微软雅黑" panose="020B0503020204020204" pitchFamily="34" charset="-122"/>
                  <a:ea typeface="微软雅黑" panose="020B0503020204020204" pitchFamily="34" charset="-122"/>
                </a:rPr>
                <a:t>控制软件版本、安全；进行数据备份</a:t>
              </a:r>
              <a:endParaRPr lang="zh-CN" altLang="zh-CN" sz="2000" b="1" dirty="0">
                <a:solidFill>
                  <a:srgbClr val="FFC000"/>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698" name="组合 1"/>
          <p:cNvGrpSpPr/>
          <p:nvPr/>
        </p:nvGrpSpPr>
        <p:grpSpPr>
          <a:xfrm>
            <a:off x="4483100" y="755650"/>
            <a:ext cx="3249613" cy="4475163"/>
            <a:chOff x="0" y="0"/>
            <a:chExt cx="3248568" cy="4474600"/>
          </a:xfrm>
        </p:grpSpPr>
        <p:sp>
          <p:nvSpPr>
            <p:cNvPr id="29708"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29709"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9699" name="圆角矩形 36"/>
          <p:cNvSpPr/>
          <p:nvPr/>
        </p:nvSpPr>
        <p:spPr>
          <a:xfrm>
            <a:off x="1333500" y="4687888"/>
            <a:ext cx="1827213" cy="369887"/>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29700" name="图片 20"/>
          <p:cNvPicPr>
            <a:picLocks noChangeAspect="1"/>
          </p:cNvPicPr>
          <p:nvPr/>
        </p:nvPicPr>
        <p:blipFill>
          <a:blip r:embed="rId1"/>
          <a:stretch>
            <a:fillRect/>
          </a:stretch>
        </p:blipFill>
        <p:spPr>
          <a:xfrm>
            <a:off x="4602163" y="4346575"/>
            <a:ext cx="4597400" cy="2511425"/>
          </a:xfrm>
          <a:prstGeom prst="rect">
            <a:avLst/>
          </a:prstGeom>
          <a:noFill/>
          <a:ln w="9525">
            <a:noFill/>
          </a:ln>
        </p:spPr>
      </p:pic>
      <p:sp>
        <p:nvSpPr>
          <p:cNvPr id="29701"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29702" name="图片 22"/>
          <p:cNvPicPr>
            <a:picLocks noChangeAspect="1"/>
          </p:cNvPicPr>
          <p:nvPr/>
        </p:nvPicPr>
        <p:blipFill>
          <a:blip r:embed="rId2"/>
          <a:stretch>
            <a:fillRect/>
          </a:stretch>
        </p:blipFill>
        <p:spPr>
          <a:xfrm>
            <a:off x="5378450" y="0"/>
            <a:ext cx="7615238" cy="6858000"/>
          </a:xfrm>
          <a:prstGeom prst="rect">
            <a:avLst/>
          </a:prstGeom>
          <a:noFill/>
          <a:ln w="9525">
            <a:noFill/>
          </a:ln>
        </p:spPr>
      </p:pic>
      <p:sp>
        <p:nvSpPr>
          <p:cNvPr id="29703" name="文本框 28"/>
          <p:cNvSpPr txBox="1"/>
          <p:nvPr/>
        </p:nvSpPr>
        <p:spPr>
          <a:xfrm>
            <a:off x="739775" y="3436938"/>
            <a:ext cx="5392738"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4000" b="1" dirty="0">
                <a:latin typeface="微软雅黑" panose="020B0503020204020204" pitchFamily="34" charset="-122"/>
                <a:ea typeface="微软雅黑" panose="020B0503020204020204" pitchFamily="34" charset="-122"/>
              </a:rPr>
              <a:t>创新设计亮点</a:t>
            </a:r>
            <a:endParaRPr lang="zh-CN" altLang="en-US" sz="4000" b="1" dirty="0">
              <a:latin typeface="微软雅黑" panose="020B0503020204020204" pitchFamily="34" charset="-122"/>
              <a:ea typeface="微软雅黑" panose="020B0503020204020204" pitchFamily="34" charset="-122"/>
            </a:endParaRPr>
          </a:p>
        </p:txBody>
      </p:sp>
      <p:cxnSp>
        <p:nvCxnSpPr>
          <p:cNvPr id="29704"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29705" name="直接连接符 34"/>
          <p:cNvCxnSpPr/>
          <p:nvPr/>
        </p:nvCxnSpPr>
        <p:spPr>
          <a:xfrm>
            <a:off x="401638" y="4300538"/>
            <a:ext cx="4319587" cy="0"/>
          </a:xfrm>
          <a:prstGeom prst="line">
            <a:avLst/>
          </a:prstGeom>
          <a:ln w="12700" cap="flat" cmpd="sng">
            <a:solidFill>
              <a:srgbClr val="FFC108"/>
            </a:solidFill>
            <a:prstDash val="solid"/>
            <a:headEnd type="none" w="med" len="med"/>
            <a:tailEnd type="none" w="med" len="med"/>
          </a:ln>
        </p:spPr>
      </p:cxnSp>
      <p:sp>
        <p:nvSpPr>
          <p:cNvPr id="29706" name="文本框 35"/>
          <p:cNvSpPr txBox="1"/>
          <p:nvPr/>
        </p:nvSpPr>
        <p:spPr>
          <a:xfrm>
            <a:off x="1535113" y="4722813"/>
            <a:ext cx="4572000"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疫情地图模块</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29707"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p:grpSp>
        <p:nvGrpSpPr>
          <p:cNvPr id="30722" name="组合 12"/>
          <p:cNvGrpSpPr/>
          <p:nvPr/>
        </p:nvGrpSpPr>
        <p:grpSpPr>
          <a:xfrm>
            <a:off x="2070100" y="1443038"/>
            <a:ext cx="3657600" cy="3892550"/>
            <a:chOff x="-671117" y="0"/>
            <a:chExt cx="3655447" cy="3892488"/>
          </a:xfrm>
        </p:grpSpPr>
        <p:grpSp>
          <p:nvGrpSpPr>
            <p:cNvPr id="30730" name="组合 13"/>
            <p:cNvGrpSpPr/>
            <p:nvPr/>
          </p:nvGrpSpPr>
          <p:grpSpPr>
            <a:xfrm>
              <a:off x="158423" y="0"/>
              <a:ext cx="1695236" cy="1766932"/>
              <a:chOff x="0" y="0"/>
              <a:chExt cx="1695236" cy="1766932"/>
            </a:xfrm>
          </p:grpSpPr>
          <p:sp>
            <p:nvSpPr>
              <p:cNvPr id="30733" name="Arc 20"/>
              <p:cNvSpPr/>
              <p:nvPr/>
            </p:nvSpPr>
            <p:spPr>
              <a:xfrm flipV="1">
                <a:off x="234" y="0"/>
                <a:ext cx="1694452" cy="1695700"/>
              </a:xfrm>
              <a:custGeom>
                <a:avLst/>
                <a:gdLst/>
                <a:ahLst/>
                <a:cxnLst>
                  <a:cxn ang="0">
                    <a:pos x="1202944" y="78351"/>
                  </a:cxn>
                  <a:cxn ang="0">
                    <a:pos x="1677741" y="1015415"/>
                  </a:cxn>
                  <a:cxn ang="0">
                    <a:pos x="876756" y="1695185"/>
                  </a:cxn>
                  <a:cxn ang="0">
                    <a:pos x="30372" y="1072832"/>
                  </a:cxn>
                  <a:cxn ang="0">
                    <a:pos x="438818" y="105013"/>
                  </a:cxn>
                  <a:cxn ang="0">
                    <a:pos x="847226" y="847850"/>
                  </a:cxn>
                  <a:cxn ang="0">
                    <a:pos x="1202944" y="78351"/>
                  </a:cxn>
                  <a:cxn ang="0">
                    <a:pos x="1202944" y="78351"/>
                  </a:cxn>
                  <a:cxn ang="0">
                    <a:pos x="1677741" y="1015415"/>
                  </a:cxn>
                  <a:cxn ang="0">
                    <a:pos x="876756" y="1695185"/>
                  </a:cxn>
                  <a:cxn ang="0">
                    <a:pos x="30372" y="1072832"/>
                  </a:cxn>
                  <a:cxn ang="0">
                    <a:pos x="438818" y="105013"/>
                  </a:cxn>
                </a:cxnLst>
                <a:pathLst>
                  <a:path w="1694452" h="1695700" stroke="0">
                    <a:moveTo>
                      <a:pt x="1202944" y="78351"/>
                    </a:moveTo>
                    <a:cubicBezTo>
                      <a:pt x="1558833" y="243111"/>
                      <a:pt x="1755239" y="630741"/>
                      <a:pt x="1677741" y="1015415"/>
                    </a:cubicBezTo>
                    <a:cubicBezTo>
                      <a:pt x="1600209" y="1400257"/>
                      <a:pt x="1268814" y="1681501"/>
                      <a:pt x="876756" y="1695185"/>
                    </a:cubicBezTo>
                    <a:cubicBezTo>
                      <a:pt x="484667" y="1708870"/>
                      <a:pt x="134479" y="1451373"/>
                      <a:pt x="30372" y="1072832"/>
                    </a:cubicBezTo>
                    <a:cubicBezTo>
                      <a:pt x="-73674" y="694509"/>
                      <a:pt x="95281" y="294166"/>
                      <a:pt x="438818" y="105013"/>
                    </a:cubicBezTo>
                    <a:lnTo>
                      <a:pt x="847226" y="847850"/>
                    </a:lnTo>
                    <a:lnTo>
                      <a:pt x="1202944" y="78351"/>
                    </a:lnTo>
                    <a:close/>
                  </a:path>
                  <a:path w="1694452" h="1695700" fill="none">
                    <a:moveTo>
                      <a:pt x="1202944" y="78351"/>
                    </a:moveTo>
                    <a:cubicBezTo>
                      <a:pt x="1558833" y="243111"/>
                      <a:pt x="1755239" y="630741"/>
                      <a:pt x="1677741" y="1015415"/>
                    </a:cubicBezTo>
                    <a:cubicBezTo>
                      <a:pt x="1600209" y="1400257"/>
                      <a:pt x="1268814" y="1681501"/>
                      <a:pt x="876756" y="1695185"/>
                    </a:cubicBezTo>
                    <a:cubicBezTo>
                      <a:pt x="484667" y="1708870"/>
                      <a:pt x="134479" y="1451373"/>
                      <a:pt x="30372" y="1072832"/>
                    </a:cubicBezTo>
                    <a:cubicBezTo>
                      <a:pt x="-73674" y="694509"/>
                      <a:pt x="95281" y="294166"/>
                      <a:pt x="438818" y="105013"/>
                    </a:cubicBezTo>
                  </a:path>
                </a:pathLst>
              </a:custGeom>
              <a:noFill/>
              <a:ln w="63500" cap="flat" cmpd="sng">
                <a:solidFill>
                  <a:schemeClr val="bg1">
                    <a:alpha val="100000"/>
                  </a:schemeClr>
                </a:solidFill>
                <a:prstDash val="solid"/>
                <a:round/>
                <a:headEnd type="none" w="med" len="med"/>
                <a:tailEnd type="oval" w="sm" len="sm"/>
              </a:ln>
            </p:spPr>
            <p:txBody>
              <a:bodyPr/>
              <a:p>
                <a:endParaRPr lang="zh-CN" altLang="en-US"/>
              </a:p>
            </p:txBody>
          </p:sp>
          <p:sp>
            <p:nvSpPr>
              <p:cNvPr id="30734" name="TextBox 21"/>
              <p:cNvSpPr txBox="1"/>
              <p:nvPr/>
            </p:nvSpPr>
            <p:spPr>
              <a:xfrm>
                <a:off x="546370" y="1459155"/>
                <a:ext cx="599844" cy="30777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en-US" altLang="zh-CN" sz="1400" b="1" dirty="0">
                    <a:solidFill>
                      <a:srgbClr val="FFFFFF"/>
                    </a:solidFill>
                    <a:latin typeface="Open Sans" pitchFamily="34" charset="0"/>
                  </a:rPr>
                  <a:t>174%</a:t>
                </a:r>
                <a:endParaRPr lang="en-US" altLang="zh-CN" sz="1400" b="1" dirty="0">
                  <a:solidFill>
                    <a:srgbClr val="FFFFFF"/>
                  </a:solidFill>
                  <a:latin typeface="Open Sans" pitchFamily="34" charset="0"/>
                </a:endParaRPr>
              </a:p>
            </p:txBody>
          </p:sp>
          <p:pic>
            <p:nvPicPr>
              <p:cNvPr id="30735" name="组合 18"/>
              <p:cNvPicPr/>
              <p:nvPr/>
            </p:nvPicPr>
            <p:blipFill>
              <a:blip r:embed="rId1"/>
              <a:stretch>
                <a:fillRect/>
              </a:stretch>
            </p:blipFill>
            <p:spPr>
              <a:xfrm>
                <a:off x="547345" y="548086"/>
                <a:ext cx="633611" cy="640175"/>
              </a:xfrm>
              <a:prstGeom prst="rect">
                <a:avLst/>
              </a:prstGeom>
              <a:noFill/>
              <a:ln w="9525">
                <a:noFill/>
              </a:ln>
            </p:spPr>
          </p:pic>
        </p:grpSp>
        <p:sp>
          <p:nvSpPr>
            <p:cNvPr id="30731" name="TextBox 11"/>
            <p:cNvSpPr txBox="1"/>
            <p:nvPr/>
          </p:nvSpPr>
          <p:spPr>
            <a:xfrm>
              <a:off x="158657" y="2876736"/>
              <a:ext cx="2048256" cy="101575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sz="2000" dirty="0">
                  <a:solidFill>
                    <a:srgbClr val="FFFFFF"/>
                  </a:solidFill>
                  <a:latin typeface="微软雅黑" panose="020B0503020204020204" pitchFamily="34" charset="-122"/>
                  <a:ea typeface="微软雅黑" panose="020B0503020204020204" pitchFamily="34" charset="-122"/>
                </a:rPr>
                <a:t>跟随国外疫情进展新增国外疫情的分析图表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30732" name="TextBox 10"/>
            <p:cNvSpPr txBox="1"/>
            <p:nvPr/>
          </p:nvSpPr>
          <p:spPr>
            <a:xfrm>
              <a:off x="-671117" y="1878388"/>
              <a:ext cx="3655447" cy="523266"/>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b="1" dirty="0">
                  <a:solidFill>
                    <a:srgbClr val="FFFFFF"/>
                  </a:solidFill>
                  <a:latin typeface="微软雅黑" panose="020B0503020204020204" pitchFamily="34" charset="-122"/>
                  <a:ea typeface="微软雅黑" panose="020B0503020204020204" pitchFamily="34" charset="-122"/>
                </a:rPr>
                <a:t>实时增加新的图表</a:t>
              </a:r>
              <a:endParaRPr lang="en-US" altLang="zh-CN" b="1" dirty="0">
                <a:solidFill>
                  <a:srgbClr val="FFFFFF"/>
                </a:solidFill>
                <a:latin typeface="微软雅黑" panose="020B0503020204020204" pitchFamily="34" charset="-122"/>
                <a:ea typeface="微软雅黑" panose="020B0503020204020204" pitchFamily="34" charset="-122"/>
              </a:endParaRPr>
            </a:p>
          </p:txBody>
        </p:sp>
      </p:grpSp>
      <p:grpSp>
        <p:nvGrpSpPr>
          <p:cNvPr id="30723" name="组合 22"/>
          <p:cNvGrpSpPr/>
          <p:nvPr/>
        </p:nvGrpSpPr>
        <p:grpSpPr>
          <a:xfrm>
            <a:off x="7096125" y="1449388"/>
            <a:ext cx="2060575" cy="3732212"/>
            <a:chOff x="-24085" y="0"/>
            <a:chExt cx="2059693" cy="3731015"/>
          </a:xfrm>
        </p:grpSpPr>
        <p:grpSp>
          <p:nvGrpSpPr>
            <p:cNvPr id="30724" name="组合 23"/>
            <p:cNvGrpSpPr/>
            <p:nvPr/>
          </p:nvGrpSpPr>
          <p:grpSpPr>
            <a:xfrm>
              <a:off x="116831" y="0"/>
              <a:ext cx="1695236" cy="1766932"/>
              <a:chOff x="0" y="0"/>
              <a:chExt cx="1695236" cy="1766932"/>
            </a:xfrm>
          </p:grpSpPr>
          <p:sp>
            <p:nvSpPr>
              <p:cNvPr id="30727" name="Arc 16"/>
              <p:cNvSpPr/>
              <p:nvPr/>
            </p:nvSpPr>
            <p:spPr>
              <a:xfrm flipV="1">
                <a:off x="575" y="0"/>
                <a:ext cx="1694451" cy="1695284"/>
              </a:xfrm>
              <a:custGeom>
                <a:avLst/>
                <a:gdLst/>
                <a:ahLst/>
                <a:cxnLst>
                  <a:cxn ang="0">
                    <a:pos x="1202871" y="78299"/>
                  </a:cxn>
                  <a:cxn ang="0">
                    <a:pos x="1677732" y="1015206"/>
                  </a:cxn>
                  <a:cxn ang="0">
                    <a:pos x="876748" y="1694770"/>
                  </a:cxn>
                  <a:cxn ang="0">
                    <a:pos x="30386" y="1072620"/>
                  </a:cxn>
                  <a:cxn ang="0">
                    <a:pos x="438894" y="104945"/>
                  </a:cxn>
                  <a:cxn ang="0">
                    <a:pos x="847226" y="847642"/>
                  </a:cxn>
                  <a:cxn ang="0">
                    <a:pos x="1202871" y="78299"/>
                  </a:cxn>
                  <a:cxn ang="0">
                    <a:pos x="1202871" y="78299"/>
                  </a:cxn>
                  <a:cxn ang="0">
                    <a:pos x="1677732" y="1015206"/>
                  </a:cxn>
                  <a:cxn ang="0">
                    <a:pos x="876748" y="1694770"/>
                  </a:cxn>
                  <a:cxn ang="0">
                    <a:pos x="30386" y="1072620"/>
                  </a:cxn>
                  <a:cxn ang="0">
                    <a:pos x="438894" y="104945"/>
                  </a:cxn>
                </a:cxnLst>
                <a:pathLst>
                  <a:path w="1694451" h="1695284" stroke="0">
                    <a:moveTo>
                      <a:pt x="1202871" y="78299"/>
                    </a:moveTo>
                    <a:cubicBezTo>
                      <a:pt x="1558815" y="243004"/>
                      <a:pt x="1755257" y="630586"/>
                      <a:pt x="1677732" y="1015206"/>
                    </a:cubicBezTo>
                    <a:cubicBezTo>
                      <a:pt x="1600184" y="1399938"/>
                      <a:pt x="1268794" y="1681093"/>
                      <a:pt x="876748" y="1694770"/>
                    </a:cubicBezTo>
                    <a:cubicBezTo>
                      <a:pt x="484682" y="1708447"/>
                      <a:pt x="134510" y="1451040"/>
                      <a:pt x="30386" y="1072620"/>
                    </a:cubicBezTo>
                    <a:cubicBezTo>
                      <a:pt x="-73698" y="694345"/>
                      <a:pt x="95292" y="294041"/>
                      <a:pt x="438894" y="104945"/>
                    </a:cubicBezTo>
                    <a:lnTo>
                      <a:pt x="847226" y="847642"/>
                    </a:lnTo>
                    <a:lnTo>
                      <a:pt x="1202871" y="78299"/>
                    </a:lnTo>
                    <a:close/>
                  </a:path>
                  <a:path w="1694451" h="1695284" fill="none">
                    <a:moveTo>
                      <a:pt x="1202871" y="78299"/>
                    </a:moveTo>
                    <a:cubicBezTo>
                      <a:pt x="1558815" y="243004"/>
                      <a:pt x="1755257" y="630586"/>
                      <a:pt x="1677732" y="1015206"/>
                    </a:cubicBezTo>
                    <a:cubicBezTo>
                      <a:pt x="1600184" y="1399938"/>
                      <a:pt x="1268794" y="1681093"/>
                      <a:pt x="876748" y="1694770"/>
                    </a:cubicBezTo>
                    <a:cubicBezTo>
                      <a:pt x="484682" y="1708447"/>
                      <a:pt x="134510" y="1451040"/>
                      <a:pt x="30386" y="1072620"/>
                    </a:cubicBezTo>
                    <a:cubicBezTo>
                      <a:pt x="-73698" y="694345"/>
                      <a:pt x="95292" y="294041"/>
                      <a:pt x="438894" y="104945"/>
                    </a:cubicBezTo>
                  </a:path>
                </a:pathLst>
              </a:custGeom>
              <a:noFill/>
              <a:ln w="63500" cap="flat" cmpd="sng">
                <a:solidFill>
                  <a:schemeClr val="bg1">
                    <a:alpha val="100000"/>
                  </a:schemeClr>
                </a:solidFill>
                <a:prstDash val="solid"/>
                <a:round/>
                <a:headEnd type="none" w="med" len="med"/>
                <a:tailEnd type="oval" w="sm" len="sm"/>
              </a:ln>
            </p:spPr>
            <p:txBody>
              <a:bodyPr/>
              <a:p>
                <a:endParaRPr lang="zh-CN" altLang="en-US"/>
              </a:p>
            </p:txBody>
          </p:sp>
          <p:sp>
            <p:nvSpPr>
              <p:cNvPr id="30728" name="TextBox 17"/>
              <p:cNvSpPr txBox="1"/>
              <p:nvPr/>
            </p:nvSpPr>
            <p:spPr>
              <a:xfrm>
                <a:off x="546370" y="1459155"/>
                <a:ext cx="599844" cy="30777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en-US" altLang="zh-CN" sz="1400" b="1" dirty="0">
                    <a:solidFill>
                      <a:srgbClr val="FFFFFF"/>
                    </a:solidFill>
                    <a:latin typeface="Open Sans" pitchFamily="34" charset="0"/>
                  </a:rPr>
                  <a:t>105%</a:t>
                </a:r>
                <a:endParaRPr lang="en-US" altLang="zh-CN" sz="1400" b="1" dirty="0">
                  <a:solidFill>
                    <a:srgbClr val="FFFFFF"/>
                  </a:solidFill>
                  <a:latin typeface="Open Sans" pitchFamily="34" charset="0"/>
                </a:endParaRPr>
              </a:p>
            </p:txBody>
          </p:sp>
          <p:pic>
            <p:nvPicPr>
              <p:cNvPr id="30729" name="组合 28"/>
              <p:cNvPicPr/>
              <p:nvPr/>
            </p:nvPicPr>
            <p:blipFill>
              <a:blip r:embed="rId2"/>
              <a:stretch>
                <a:fillRect/>
              </a:stretch>
            </p:blipFill>
            <p:spPr>
              <a:xfrm>
                <a:off x="621239" y="505284"/>
                <a:ext cx="523947" cy="719258"/>
              </a:xfrm>
              <a:prstGeom prst="rect">
                <a:avLst/>
              </a:prstGeom>
              <a:noFill/>
              <a:ln w="9525">
                <a:noFill/>
              </a:ln>
            </p:spPr>
          </p:pic>
        </p:grpSp>
        <p:sp>
          <p:nvSpPr>
            <p:cNvPr id="30725" name="TextBox 11"/>
            <p:cNvSpPr txBox="1"/>
            <p:nvPr/>
          </p:nvSpPr>
          <p:spPr>
            <a:xfrm>
              <a:off x="-12648" y="3023299"/>
              <a:ext cx="2048256" cy="707716"/>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sz="2000" dirty="0">
                  <a:solidFill>
                    <a:srgbClr val="FFFFFF"/>
                  </a:solidFill>
                  <a:latin typeface="微软雅黑" panose="020B0503020204020204" pitchFamily="34" charset="-122"/>
                  <a:ea typeface="微软雅黑" panose="020B0503020204020204" pitchFamily="34" charset="-122"/>
                </a:rPr>
                <a:t>一个页面可展示所有信息</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30726" name="TextBox 10"/>
            <p:cNvSpPr txBox="1"/>
            <p:nvPr/>
          </p:nvSpPr>
          <p:spPr>
            <a:xfrm>
              <a:off x="-24085" y="1914073"/>
              <a:ext cx="2048256" cy="52309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b="1" dirty="0">
                  <a:solidFill>
                    <a:srgbClr val="FFFFFF"/>
                  </a:solidFill>
                  <a:latin typeface="微软雅黑" panose="020B0503020204020204" pitchFamily="34" charset="-122"/>
                  <a:ea typeface="微软雅黑" panose="020B0503020204020204" pitchFamily="34" charset="-122"/>
                </a:rPr>
                <a:t>精简操作</a:t>
              </a:r>
              <a:endParaRPr lang="en-US" altLang="zh-CN"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746" name="组合 1"/>
          <p:cNvGrpSpPr/>
          <p:nvPr/>
        </p:nvGrpSpPr>
        <p:grpSpPr>
          <a:xfrm>
            <a:off x="4483100" y="755650"/>
            <a:ext cx="3249613" cy="4475163"/>
            <a:chOff x="0" y="0"/>
            <a:chExt cx="3248568" cy="4474600"/>
          </a:xfrm>
        </p:grpSpPr>
        <p:sp>
          <p:nvSpPr>
            <p:cNvPr id="31756"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31757"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1747" name="圆角矩形 36"/>
          <p:cNvSpPr/>
          <p:nvPr/>
        </p:nvSpPr>
        <p:spPr>
          <a:xfrm>
            <a:off x="1333500" y="4687888"/>
            <a:ext cx="1827213" cy="369887"/>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31748" name="图片 20"/>
          <p:cNvPicPr>
            <a:picLocks noChangeAspect="1"/>
          </p:cNvPicPr>
          <p:nvPr/>
        </p:nvPicPr>
        <p:blipFill>
          <a:blip r:embed="rId1"/>
          <a:stretch>
            <a:fillRect/>
          </a:stretch>
        </p:blipFill>
        <p:spPr>
          <a:xfrm>
            <a:off x="4602163" y="4346575"/>
            <a:ext cx="4597400" cy="2511425"/>
          </a:xfrm>
          <a:prstGeom prst="rect">
            <a:avLst/>
          </a:prstGeom>
          <a:noFill/>
          <a:ln w="9525">
            <a:noFill/>
          </a:ln>
        </p:spPr>
      </p:pic>
      <p:sp>
        <p:nvSpPr>
          <p:cNvPr id="31749"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31750" name="图片 22"/>
          <p:cNvPicPr>
            <a:picLocks noChangeAspect="1"/>
          </p:cNvPicPr>
          <p:nvPr/>
        </p:nvPicPr>
        <p:blipFill>
          <a:blip r:embed="rId2"/>
          <a:stretch>
            <a:fillRect/>
          </a:stretch>
        </p:blipFill>
        <p:spPr>
          <a:xfrm>
            <a:off x="5378450" y="0"/>
            <a:ext cx="7615238" cy="6858000"/>
          </a:xfrm>
          <a:prstGeom prst="rect">
            <a:avLst/>
          </a:prstGeom>
          <a:noFill/>
          <a:ln w="9525">
            <a:noFill/>
          </a:ln>
        </p:spPr>
      </p:pic>
      <p:sp>
        <p:nvSpPr>
          <p:cNvPr id="31751" name="文本框 28"/>
          <p:cNvSpPr txBox="1"/>
          <p:nvPr/>
        </p:nvSpPr>
        <p:spPr>
          <a:xfrm>
            <a:off x="1125538" y="3414713"/>
            <a:ext cx="5392737"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4000" b="1" dirty="0">
                <a:latin typeface="微软雅黑" panose="020B0503020204020204" pitchFamily="34" charset="-122"/>
                <a:ea typeface="微软雅黑" panose="020B0503020204020204" pitchFamily="34" charset="-122"/>
              </a:rPr>
              <a:t>功能演示</a:t>
            </a:r>
            <a:endParaRPr lang="zh-CN" altLang="en-US" sz="4000" b="1" dirty="0">
              <a:latin typeface="微软雅黑" panose="020B0503020204020204" pitchFamily="34" charset="-122"/>
              <a:ea typeface="微软雅黑" panose="020B0503020204020204" pitchFamily="34" charset="-122"/>
            </a:endParaRPr>
          </a:p>
        </p:txBody>
      </p:sp>
      <p:cxnSp>
        <p:nvCxnSpPr>
          <p:cNvPr id="31752"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31753" name="直接连接符 34"/>
          <p:cNvCxnSpPr/>
          <p:nvPr/>
        </p:nvCxnSpPr>
        <p:spPr>
          <a:xfrm>
            <a:off x="401638" y="4300538"/>
            <a:ext cx="4319587" cy="0"/>
          </a:xfrm>
          <a:prstGeom prst="line">
            <a:avLst/>
          </a:prstGeom>
          <a:ln w="12700" cap="flat" cmpd="sng">
            <a:solidFill>
              <a:srgbClr val="FFC108"/>
            </a:solidFill>
            <a:prstDash val="solid"/>
            <a:headEnd type="none" w="med" len="med"/>
            <a:tailEnd type="none" w="med" len="med"/>
          </a:ln>
        </p:spPr>
      </p:cxnSp>
      <p:sp>
        <p:nvSpPr>
          <p:cNvPr id="31754" name="文本框 35"/>
          <p:cNvSpPr txBox="1"/>
          <p:nvPr/>
        </p:nvSpPr>
        <p:spPr>
          <a:xfrm>
            <a:off x="1535113" y="4722813"/>
            <a:ext cx="4572000"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疫情地图模块</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31755"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2" name="组合 1"/>
          <p:cNvGrpSpPr/>
          <p:nvPr/>
        </p:nvGrpSpPr>
        <p:grpSpPr>
          <a:xfrm>
            <a:off x="4483100" y="755650"/>
            <a:ext cx="3249613" cy="4475163"/>
            <a:chOff x="0" y="0"/>
            <a:chExt cx="3248568" cy="4474600"/>
          </a:xfrm>
        </p:grpSpPr>
        <p:sp>
          <p:nvSpPr>
            <p:cNvPr id="5132"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5133"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5123" name="圆角矩形 36"/>
          <p:cNvSpPr/>
          <p:nvPr/>
        </p:nvSpPr>
        <p:spPr>
          <a:xfrm>
            <a:off x="1333500" y="4687888"/>
            <a:ext cx="1827213" cy="369887"/>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5124" name="图片 20"/>
          <p:cNvPicPr>
            <a:picLocks noChangeAspect="1"/>
          </p:cNvPicPr>
          <p:nvPr/>
        </p:nvPicPr>
        <p:blipFill>
          <a:blip r:embed="rId1"/>
          <a:stretch>
            <a:fillRect/>
          </a:stretch>
        </p:blipFill>
        <p:spPr>
          <a:xfrm>
            <a:off x="4602163" y="4346575"/>
            <a:ext cx="4597400" cy="2511425"/>
          </a:xfrm>
          <a:prstGeom prst="rect">
            <a:avLst/>
          </a:prstGeom>
          <a:noFill/>
          <a:ln w="9525">
            <a:noFill/>
          </a:ln>
        </p:spPr>
      </p:pic>
      <p:sp>
        <p:nvSpPr>
          <p:cNvPr id="5125"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5126" name="图片 22"/>
          <p:cNvPicPr>
            <a:picLocks noChangeAspect="1"/>
          </p:cNvPicPr>
          <p:nvPr/>
        </p:nvPicPr>
        <p:blipFill>
          <a:blip r:embed="rId2"/>
          <a:stretch>
            <a:fillRect/>
          </a:stretch>
        </p:blipFill>
        <p:spPr>
          <a:xfrm>
            <a:off x="5378450" y="0"/>
            <a:ext cx="7615238" cy="6858000"/>
          </a:xfrm>
          <a:prstGeom prst="rect">
            <a:avLst/>
          </a:prstGeom>
          <a:noFill/>
          <a:ln w="9525">
            <a:noFill/>
          </a:ln>
        </p:spPr>
      </p:pic>
      <p:sp>
        <p:nvSpPr>
          <p:cNvPr id="5127" name="文本框 28"/>
          <p:cNvSpPr txBox="1"/>
          <p:nvPr/>
        </p:nvSpPr>
        <p:spPr>
          <a:xfrm>
            <a:off x="1235075" y="3436938"/>
            <a:ext cx="5392738"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4000" b="1" dirty="0">
                <a:latin typeface="微软雅黑" panose="020B0503020204020204" pitchFamily="34" charset="-122"/>
                <a:ea typeface="微软雅黑" panose="020B0503020204020204" pitchFamily="34" charset="-122"/>
              </a:rPr>
              <a:t>总体设计</a:t>
            </a:r>
            <a:endParaRPr lang="zh-CN" altLang="en-US" sz="4000" b="1" dirty="0">
              <a:latin typeface="微软雅黑" panose="020B0503020204020204" pitchFamily="34" charset="-122"/>
              <a:ea typeface="微软雅黑" panose="020B0503020204020204" pitchFamily="34" charset="-122"/>
            </a:endParaRPr>
          </a:p>
        </p:txBody>
      </p:sp>
      <p:cxnSp>
        <p:nvCxnSpPr>
          <p:cNvPr id="5128"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5129" name="直接连接符 34"/>
          <p:cNvCxnSpPr/>
          <p:nvPr/>
        </p:nvCxnSpPr>
        <p:spPr>
          <a:xfrm>
            <a:off x="401638" y="4300538"/>
            <a:ext cx="4319587" cy="0"/>
          </a:xfrm>
          <a:prstGeom prst="line">
            <a:avLst/>
          </a:prstGeom>
          <a:ln w="12700" cap="flat" cmpd="sng">
            <a:solidFill>
              <a:srgbClr val="FFC108"/>
            </a:solidFill>
            <a:prstDash val="solid"/>
            <a:headEnd type="none" w="med" len="med"/>
            <a:tailEnd type="none" w="med" len="med"/>
          </a:ln>
        </p:spPr>
      </p:cxnSp>
      <p:sp>
        <p:nvSpPr>
          <p:cNvPr id="5130" name="文本框 35"/>
          <p:cNvSpPr txBox="1"/>
          <p:nvPr/>
        </p:nvSpPr>
        <p:spPr>
          <a:xfrm>
            <a:off x="1535113" y="4722813"/>
            <a:ext cx="4572000"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疫情地图模块</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5131"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770" name="组合 1"/>
          <p:cNvGrpSpPr/>
          <p:nvPr/>
        </p:nvGrpSpPr>
        <p:grpSpPr>
          <a:xfrm>
            <a:off x="4483100" y="755650"/>
            <a:ext cx="3249613" cy="4475163"/>
            <a:chOff x="0" y="0"/>
            <a:chExt cx="3248568" cy="4474600"/>
          </a:xfrm>
        </p:grpSpPr>
        <p:sp>
          <p:nvSpPr>
            <p:cNvPr id="32780"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32781"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2771" name="圆角矩形 36"/>
          <p:cNvSpPr/>
          <p:nvPr/>
        </p:nvSpPr>
        <p:spPr>
          <a:xfrm>
            <a:off x="1333500" y="4687888"/>
            <a:ext cx="1827213" cy="369887"/>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32772" name="图片 20"/>
          <p:cNvPicPr>
            <a:picLocks noChangeAspect="1"/>
          </p:cNvPicPr>
          <p:nvPr/>
        </p:nvPicPr>
        <p:blipFill>
          <a:blip r:embed="rId1"/>
          <a:stretch>
            <a:fillRect/>
          </a:stretch>
        </p:blipFill>
        <p:spPr>
          <a:xfrm>
            <a:off x="4602163" y="4346575"/>
            <a:ext cx="4597400" cy="2511425"/>
          </a:xfrm>
          <a:prstGeom prst="rect">
            <a:avLst/>
          </a:prstGeom>
          <a:noFill/>
          <a:ln w="9525">
            <a:noFill/>
          </a:ln>
        </p:spPr>
      </p:pic>
      <p:sp>
        <p:nvSpPr>
          <p:cNvPr id="32773"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32774" name="图片 22"/>
          <p:cNvPicPr>
            <a:picLocks noChangeAspect="1"/>
          </p:cNvPicPr>
          <p:nvPr/>
        </p:nvPicPr>
        <p:blipFill>
          <a:blip r:embed="rId2"/>
          <a:stretch>
            <a:fillRect/>
          </a:stretch>
        </p:blipFill>
        <p:spPr>
          <a:xfrm>
            <a:off x="5378450" y="0"/>
            <a:ext cx="7615238" cy="6858000"/>
          </a:xfrm>
          <a:prstGeom prst="rect">
            <a:avLst/>
          </a:prstGeom>
          <a:noFill/>
          <a:ln w="9525">
            <a:noFill/>
          </a:ln>
        </p:spPr>
      </p:pic>
      <p:sp>
        <p:nvSpPr>
          <p:cNvPr id="32775" name="文本框 28"/>
          <p:cNvSpPr txBox="1"/>
          <p:nvPr/>
        </p:nvSpPr>
        <p:spPr>
          <a:xfrm>
            <a:off x="1535113" y="3497263"/>
            <a:ext cx="5394325"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4000" b="1" dirty="0">
                <a:latin typeface="微软雅黑" panose="020B0503020204020204" pitchFamily="34" charset="-122"/>
                <a:ea typeface="微软雅黑" panose="020B0503020204020204" pitchFamily="34" charset="-122"/>
              </a:rPr>
              <a:t>Q&amp;A</a:t>
            </a:r>
            <a:endParaRPr lang="zh-CN" altLang="en-US" sz="4000" b="1" dirty="0">
              <a:latin typeface="微软雅黑" panose="020B0503020204020204" pitchFamily="34" charset="-122"/>
              <a:ea typeface="微软雅黑" panose="020B0503020204020204" pitchFamily="34" charset="-122"/>
            </a:endParaRPr>
          </a:p>
        </p:txBody>
      </p:sp>
      <p:cxnSp>
        <p:nvCxnSpPr>
          <p:cNvPr id="32776"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32777" name="直接连接符 34"/>
          <p:cNvCxnSpPr/>
          <p:nvPr/>
        </p:nvCxnSpPr>
        <p:spPr>
          <a:xfrm>
            <a:off x="401638" y="4300538"/>
            <a:ext cx="4319587" cy="0"/>
          </a:xfrm>
          <a:prstGeom prst="line">
            <a:avLst/>
          </a:prstGeom>
          <a:ln w="12700" cap="flat" cmpd="sng">
            <a:solidFill>
              <a:srgbClr val="FFC108"/>
            </a:solidFill>
            <a:prstDash val="solid"/>
            <a:headEnd type="none" w="med" len="med"/>
            <a:tailEnd type="none" w="med" len="med"/>
          </a:ln>
        </p:spPr>
      </p:cxnSp>
      <p:sp>
        <p:nvSpPr>
          <p:cNvPr id="32778" name="文本框 35"/>
          <p:cNvSpPr txBox="1"/>
          <p:nvPr/>
        </p:nvSpPr>
        <p:spPr>
          <a:xfrm>
            <a:off x="1535113" y="4722813"/>
            <a:ext cx="4572000"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疫情地图模块</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32779"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2"/>
          <p:cNvSpPr/>
          <p:nvPr/>
        </p:nvSpPr>
        <p:spPr>
          <a:xfrm>
            <a:off x="549275" y="2309813"/>
            <a:ext cx="5805488" cy="1935162"/>
          </a:xfrm>
          <a:prstGeom prst="rect">
            <a:avLst/>
          </a:prstGeom>
          <a:solidFill>
            <a:srgbClr val="FFD966">
              <a:alpha val="6784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endParaRPr>
          </a:p>
        </p:txBody>
      </p:sp>
      <p:sp>
        <p:nvSpPr>
          <p:cNvPr id="12292" name="矩形 3"/>
          <p:cNvSpPr>
            <a:spLocks noChangeArrowheads="1"/>
          </p:cNvSpPr>
          <p:nvPr/>
        </p:nvSpPr>
        <p:spPr bwMode="auto">
          <a:xfrm>
            <a:off x="612775" y="2428875"/>
            <a:ext cx="4022725" cy="2000250"/>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8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mn-cs"/>
              </a:rPr>
              <a:t>疫情地图模块的主要任务是实现疫情数据的可视化，其前提是对疫情数据的收集及存储。可视化部分包含疫情地图版块与疫情数据分析版块，通过交互式图表的展现，使用户能够分析中国乃至世界范围内的疫情状况。</a:t>
            </a:r>
            <a:endParaRPr kumimoji="0" lang="zh-CN" altLang="zh-CN" sz="18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600" b="1"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6148" name="组合 5"/>
          <p:cNvGrpSpPr/>
          <p:nvPr/>
        </p:nvGrpSpPr>
        <p:grpSpPr>
          <a:xfrm>
            <a:off x="0" y="381000"/>
            <a:ext cx="695325" cy="506413"/>
            <a:chOff x="0" y="0"/>
            <a:chExt cx="694944" cy="624651"/>
          </a:xfrm>
        </p:grpSpPr>
        <p:sp>
          <p:nvSpPr>
            <p:cNvPr id="6151" name="矩形 6"/>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6152" name="矩形 7"/>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6149" name="矩形 8"/>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总体设计</a:t>
            </a:r>
            <a:endParaRPr lang="zh-CN" altLang="zh-CN" sz="2400" b="1" dirty="0">
              <a:solidFill>
                <a:srgbClr val="404040"/>
              </a:solidFill>
            </a:endParaRPr>
          </a:p>
        </p:txBody>
      </p:sp>
      <p:pic>
        <p:nvPicPr>
          <p:cNvPr id="6150" name="图片 9" descr="图片包含 游戏机&#10;&#10;描述已自动生成"/>
          <p:cNvPicPr>
            <a:picLocks noChangeAspect="1"/>
          </p:cNvPicPr>
          <p:nvPr/>
        </p:nvPicPr>
        <p:blipFill>
          <a:blip r:embed="rId1"/>
          <a:stretch>
            <a:fillRect/>
          </a:stretch>
        </p:blipFill>
        <p:spPr>
          <a:xfrm>
            <a:off x="4572000" y="1162050"/>
            <a:ext cx="7200900" cy="48069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170" name="组合 1"/>
          <p:cNvGrpSpPr/>
          <p:nvPr/>
        </p:nvGrpSpPr>
        <p:grpSpPr>
          <a:xfrm>
            <a:off x="4483100" y="755650"/>
            <a:ext cx="3249613" cy="4475163"/>
            <a:chOff x="0" y="0"/>
            <a:chExt cx="3248568" cy="4474600"/>
          </a:xfrm>
        </p:grpSpPr>
        <p:sp>
          <p:nvSpPr>
            <p:cNvPr id="7180" name="任意多边形 17"/>
            <p:cNvSpPr/>
            <p:nvPr/>
          </p:nvSpPr>
          <p:spPr>
            <a:xfrm rot="-2426041">
              <a:off x="0" y="0"/>
              <a:ext cx="3248568" cy="328572"/>
            </a:xfrm>
            <a:custGeom>
              <a:avLst/>
              <a:gdLst/>
              <a:ahLst/>
              <a:cxnLst>
                <a:cxn ang="0">
                  <a:pos x="2862701" y="0"/>
                </a:cxn>
                <a:cxn ang="0">
                  <a:pos x="3248568" y="328350"/>
                </a:cxn>
                <a:cxn ang="0">
                  <a:pos x="3794" y="328350"/>
                </a:cxn>
                <a:cxn ang="0">
                  <a:pos x="0" y="0"/>
                </a:cxn>
                <a:cxn ang="0">
                  <a:pos x="2862701" y="0"/>
                </a:cxn>
              </a:cxnLst>
              <a:pathLst>
                <a:path w="3248568" h="328794">
                  <a:moveTo>
                    <a:pt x="2862701" y="0"/>
                  </a:moveTo>
                  <a:lnTo>
                    <a:pt x="3248568" y="328794"/>
                  </a:lnTo>
                  <a:lnTo>
                    <a:pt x="3794" y="328794"/>
                  </a:lnTo>
                  <a:lnTo>
                    <a:pt x="0" y="0"/>
                  </a:lnTo>
                  <a:lnTo>
                    <a:pt x="2862701" y="0"/>
                  </a:lnTo>
                  <a:close/>
                </a:path>
              </a:pathLst>
            </a:custGeom>
            <a:solidFill>
              <a:srgbClr val="FFE699">
                <a:alpha val="100000"/>
              </a:srgbClr>
            </a:solidFill>
            <a:ln w="9525">
              <a:noFill/>
            </a:ln>
          </p:spPr>
          <p:txBody>
            <a:bodyPr/>
            <a:p>
              <a:endParaRPr lang="zh-CN" altLang="en-US"/>
            </a:p>
          </p:txBody>
        </p:sp>
        <p:sp>
          <p:nvSpPr>
            <p:cNvPr id="7181" name="矩形 13"/>
            <p:cNvSpPr/>
            <p:nvPr/>
          </p:nvSpPr>
          <p:spPr>
            <a:xfrm rot="-7833626">
              <a:off x="-28135" y="2453202"/>
              <a:ext cx="3714283" cy="328506"/>
            </a:xfrm>
            <a:prstGeom prst="rect">
              <a:avLst/>
            </a:prstGeom>
            <a:solidFill>
              <a:srgbClr val="FFE69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7171" name="圆角矩形 36"/>
          <p:cNvSpPr/>
          <p:nvPr/>
        </p:nvSpPr>
        <p:spPr>
          <a:xfrm>
            <a:off x="1333500" y="4687888"/>
            <a:ext cx="1827213" cy="369887"/>
          </a:xfrm>
          <a:prstGeom prst="roundRect">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7172" name="图片 20"/>
          <p:cNvPicPr>
            <a:picLocks noChangeAspect="1"/>
          </p:cNvPicPr>
          <p:nvPr/>
        </p:nvPicPr>
        <p:blipFill>
          <a:blip r:embed="rId1"/>
          <a:stretch>
            <a:fillRect/>
          </a:stretch>
        </p:blipFill>
        <p:spPr>
          <a:xfrm>
            <a:off x="4602163" y="4346575"/>
            <a:ext cx="4597400" cy="2511425"/>
          </a:xfrm>
          <a:prstGeom prst="rect">
            <a:avLst/>
          </a:prstGeom>
          <a:noFill/>
          <a:ln w="9525">
            <a:noFill/>
          </a:ln>
        </p:spPr>
      </p:pic>
      <p:sp>
        <p:nvSpPr>
          <p:cNvPr id="7173" name="任意多边形 11"/>
          <p:cNvSpPr/>
          <p:nvPr/>
        </p:nvSpPr>
        <p:spPr>
          <a:xfrm rot="2967890">
            <a:off x="5316538" y="1419225"/>
            <a:ext cx="7042150" cy="3813175"/>
          </a:xfrm>
          <a:custGeom>
            <a:avLst/>
            <a:gdLst/>
            <a:ahLst/>
            <a:cxnLst>
              <a:cxn ang="0">
                <a:pos x="0" y="907815"/>
              </a:cxn>
              <a:cxn ang="0">
                <a:pos x="776206" y="0"/>
              </a:cxn>
              <a:cxn ang="0">
                <a:pos x="907090" y="0"/>
              </a:cxn>
              <a:cxn ang="0">
                <a:pos x="907090" y="3223580"/>
              </a:cxn>
              <a:cxn ang="0">
                <a:pos x="7041249" y="3223580"/>
              </a:cxn>
              <a:cxn ang="0">
                <a:pos x="6537326" y="3812948"/>
              </a:cxn>
              <a:cxn ang="0">
                <a:pos x="0" y="3812947"/>
              </a:cxn>
              <a:cxn ang="0">
                <a:pos x="0" y="907815"/>
              </a:cxn>
            </a:cxnLst>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alpha val="100000"/>
            </a:srgbClr>
          </a:solidFill>
          <a:ln w="9525">
            <a:noFill/>
          </a:ln>
        </p:spPr>
        <p:txBody>
          <a:bodyPr/>
          <a:p>
            <a:endParaRPr lang="zh-CN" altLang="en-US"/>
          </a:p>
        </p:txBody>
      </p:sp>
      <p:pic>
        <p:nvPicPr>
          <p:cNvPr id="7174" name="图片 22"/>
          <p:cNvPicPr>
            <a:picLocks noChangeAspect="1"/>
          </p:cNvPicPr>
          <p:nvPr/>
        </p:nvPicPr>
        <p:blipFill>
          <a:blip r:embed="rId2"/>
          <a:stretch>
            <a:fillRect/>
          </a:stretch>
        </p:blipFill>
        <p:spPr>
          <a:xfrm>
            <a:off x="5378450" y="0"/>
            <a:ext cx="7615238" cy="6858000"/>
          </a:xfrm>
          <a:prstGeom prst="rect">
            <a:avLst/>
          </a:prstGeom>
          <a:noFill/>
          <a:ln w="9525">
            <a:noFill/>
          </a:ln>
        </p:spPr>
      </p:pic>
      <p:sp>
        <p:nvSpPr>
          <p:cNvPr id="7175" name="文本框 28"/>
          <p:cNvSpPr txBox="1"/>
          <p:nvPr/>
        </p:nvSpPr>
        <p:spPr>
          <a:xfrm>
            <a:off x="1235075" y="3436938"/>
            <a:ext cx="5392738"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4000" b="1" dirty="0">
                <a:latin typeface="微软雅黑" panose="020B0503020204020204" pitchFamily="34" charset="-122"/>
                <a:ea typeface="微软雅黑" panose="020B0503020204020204" pitchFamily="34" charset="-122"/>
              </a:rPr>
              <a:t>需求分析</a:t>
            </a:r>
            <a:endParaRPr lang="zh-CN" altLang="en-US" sz="4000" b="1" dirty="0">
              <a:latin typeface="微软雅黑" panose="020B0503020204020204" pitchFamily="34" charset="-122"/>
              <a:ea typeface="微软雅黑" panose="020B0503020204020204" pitchFamily="34" charset="-122"/>
            </a:endParaRPr>
          </a:p>
        </p:txBody>
      </p:sp>
      <p:cxnSp>
        <p:nvCxnSpPr>
          <p:cNvPr id="7176" name="直接连接符 31"/>
          <p:cNvCxnSpPr/>
          <p:nvPr/>
        </p:nvCxnSpPr>
        <p:spPr>
          <a:xfrm>
            <a:off x="401638" y="4227513"/>
            <a:ext cx="4319587" cy="0"/>
          </a:xfrm>
          <a:prstGeom prst="line">
            <a:avLst/>
          </a:prstGeom>
          <a:ln w="12700" cap="flat" cmpd="sng">
            <a:solidFill>
              <a:srgbClr val="FFC108"/>
            </a:solidFill>
            <a:prstDash val="solid"/>
            <a:headEnd type="none" w="med" len="med"/>
            <a:tailEnd type="none" w="med" len="med"/>
          </a:ln>
        </p:spPr>
      </p:cxnSp>
      <p:cxnSp>
        <p:nvCxnSpPr>
          <p:cNvPr id="7177" name="直接连接符 34"/>
          <p:cNvCxnSpPr/>
          <p:nvPr/>
        </p:nvCxnSpPr>
        <p:spPr>
          <a:xfrm>
            <a:off x="401638" y="4300538"/>
            <a:ext cx="4319587" cy="0"/>
          </a:xfrm>
          <a:prstGeom prst="line">
            <a:avLst/>
          </a:prstGeom>
          <a:ln w="12700" cap="flat" cmpd="sng">
            <a:solidFill>
              <a:srgbClr val="FFC108"/>
            </a:solidFill>
            <a:prstDash val="solid"/>
            <a:headEnd type="none" w="med" len="med"/>
            <a:tailEnd type="none" w="med" len="med"/>
          </a:ln>
        </p:spPr>
      </p:cxnSp>
      <p:sp>
        <p:nvSpPr>
          <p:cNvPr id="7178" name="文本框 35"/>
          <p:cNvSpPr txBox="1"/>
          <p:nvPr/>
        </p:nvSpPr>
        <p:spPr>
          <a:xfrm>
            <a:off x="1535113" y="4722813"/>
            <a:ext cx="4572000"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1800" dirty="0">
                <a:solidFill>
                  <a:srgbClr val="0D0D0D"/>
                </a:solidFill>
                <a:latin typeface="微软雅黑" panose="020B0503020204020204" pitchFamily="34" charset="-122"/>
                <a:ea typeface="微软雅黑" panose="020B0503020204020204" pitchFamily="34" charset="-122"/>
              </a:rPr>
              <a:t>疫情地图模块</a:t>
            </a:r>
            <a:r>
              <a:rPr lang="zh-CN" altLang="zh-CN" sz="1800" dirty="0">
                <a:solidFill>
                  <a:srgbClr val="0D0D0D"/>
                </a:solidFill>
                <a:latin typeface="微软雅黑" panose="020B0503020204020204" pitchFamily="34" charset="-122"/>
                <a:ea typeface="微软雅黑" panose="020B0503020204020204" pitchFamily="34" charset="-122"/>
              </a:rPr>
              <a:t>              </a:t>
            </a:r>
            <a:endParaRPr lang="zh-CN" altLang="zh-CN" sz="1800" dirty="0">
              <a:solidFill>
                <a:srgbClr val="0D0D0D"/>
              </a:solidFill>
              <a:latin typeface="微软雅黑" panose="020B0503020204020204" pitchFamily="34" charset="-122"/>
              <a:ea typeface="微软雅黑" panose="020B0503020204020204" pitchFamily="34" charset="-122"/>
            </a:endParaRPr>
          </a:p>
        </p:txBody>
      </p:sp>
      <p:sp>
        <p:nvSpPr>
          <p:cNvPr id="7179" name="任意多边形 18"/>
          <p:cNvSpPr/>
          <p:nvPr/>
        </p:nvSpPr>
        <p:spPr>
          <a:xfrm rot="-2777457">
            <a:off x="4122738" y="5500688"/>
            <a:ext cx="3629025" cy="295275"/>
          </a:xfrm>
          <a:custGeom>
            <a:avLst/>
            <a:gdLst/>
            <a:ahLst/>
            <a:cxnLst>
              <a:cxn ang="0">
                <a:pos x="3633864" y="0"/>
              </a:cxn>
              <a:cxn ang="0">
                <a:pos x="3598229" y="297285"/>
              </a:cxn>
              <a:cxn ang="0">
                <a:pos x="281101" y="297285"/>
              </a:cxn>
              <a:cxn ang="0">
                <a:pos x="0" y="0"/>
              </a:cxn>
              <a:cxn ang="0">
                <a:pos x="3633864" y="0"/>
              </a:cxn>
            </a:cxnLst>
            <a:pathLst>
              <a:path w="3624192" h="293279">
                <a:moveTo>
                  <a:pt x="3624192" y="0"/>
                </a:moveTo>
                <a:lnTo>
                  <a:pt x="3588651" y="293279"/>
                </a:lnTo>
                <a:lnTo>
                  <a:pt x="280353" y="293279"/>
                </a:lnTo>
                <a:lnTo>
                  <a:pt x="0" y="0"/>
                </a:lnTo>
                <a:lnTo>
                  <a:pt x="3624192" y="0"/>
                </a:lnTo>
                <a:close/>
              </a:path>
            </a:pathLst>
          </a:custGeom>
          <a:solidFill>
            <a:srgbClr val="FFE699">
              <a:alpha val="100000"/>
            </a:srgbClr>
          </a:solidFill>
          <a:ln w="9525">
            <a:noFill/>
          </a:ln>
        </p:spPr>
        <p:txBody>
          <a:bodyPr/>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194" name="Straight Connector 36"/>
          <p:cNvCxnSpPr/>
          <p:nvPr/>
        </p:nvCxnSpPr>
        <p:spPr>
          <a:xfrm>
            <a:off x="4448175" y="1979613"/>
            <a:ext cx="0" cy="3525837"/>
          </a:xfrm>
          <a:prstGeom prst="line">
            <a:avLst/>
          </a:prstGeom>
          <a:ln w="12700" cap="flat" cmpd="sng">
            <a:solidFill>
              <a:srgbClr val="7E7E7D"/>
            </a:solidFill>
            <a:prstDash val="solid"/>
            <a:headEnd type="none" w="med" len="med"/>
            <a:tailEnd type="none" w="med" len="med"/>
          </a:ln>
        </p:spPr>
      </p:cxnSp>
      <p:cxnSp>
        <p:nvCxnSpPr>
          <p:cNvPr id="8195" name="Straight Connector 42"/>
          <p:cNvCxnSpPr/>
          <p:nvPr/>
        </p:nvCxnSpPr>
        <p:spPr>
          <a:xfrm>
            <a:off x="7581900" y="1919288"/>
            <a:ext cx="0" cy="3525837"/>
          </a:xfrm>
          <a:prstGeom prst="line">
            <a:avLst/>
          </a:prstGeom>
          <a:ln w="12700" cap="flat" cmpd="sng">
            <a:solidFill>
              <a:srgbClr val="7E7E7D"/>
            </a:solidFill>
            <a:prstDash val="solid"/>
            <a:headEnd type="none" w="med" len="med"/>
            <a:tailEnd type="none" w="med" len="med"/>
          </a:ln>
        </p:spPr>
      </p:cxnSp>
      <p:grpSp>
        <p:nvGrpSpPr>
          <p:cNvPr id="8196" name="Group 8"/>
          <p:cNvGrpSpPr/>
          <p:nvPr/>
        </p:nvGrpSpPr>
        <p:grpSpPr>
          <a:xfrm>
            <a:off x="2197100" y="2125663"/>
            <a:ext cx="1355725" cy="1357312"/>
            <a:chOff x="0" y="0"/>
            <a:chExt cx="2001212" cy="2001212"/>
          </a:xfrm>
        </p:grpSpPr>
        <p:sp>
          <p:nvSpPr>
            <p:cNvPr id="8219" name="Oval 6"/>
            <p:cNvSpPr/>
            <p:nvPr/>
          </p:nvSpPr>
          <p:spPr>
            <a:xfrm>
              <a:off x="0" y="0"/>
              <a:ext cx="2001212" cy="2001212"/>
            </a:xfrm>
            <a:prstGeom prst="ellipse">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grpSp>
          <p:nvGrpSpPr>
            <p:cNvPr id="8220" name="Group 7"/>
            <p:cNvGrpSpPr/>
            <p:nvPr/>
          </p:nvGrpSpPr>
          <p:grpSpPr>
            <a:xfrm>
              <a:off x="596505" y="596505"/>
              <a:ext cx="808203" cy="808203"/>
              <a:chOff x="0" y="0"/>
              <a:chExt cx="987777" cy="987777"/>
            </a:xfrm>
          </p:grpSpPr>
          <p:sp>
            <p:nvSpPr>
              <p:cNvPr id="8221" name="Folded Corner 3"/>
              <p:cNvSpPr/>
              <p:nvPr/>
            </p:nvSpPr>
            <p:spPr>
              <a:xfrm>
                <a:off x="1281" y="425"/>
                <a:ext cx="985217" cy="986925"/>
              </a:xfrm>
              <a:prstGeom prst="foldedCorner">
                <a:avLst>
                  <a:gd name="adj" fmla="val 32255"/>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sp>
            <p:nvSpPr>
              <p:cNvPr id="8222" name="Rectangle 4"/>
              <p:cNvSpPr/>
              <p:nvPr/>
            </p:nvSpPr>
            <p:spPr>
              <a:xfrm>
                <a:off x="178849" y="229278"/>
                <a:ext cx="630081" cy="65794"/>
              </a:xfrm>
              <a:prstGeom prst="rect">
                <a:avLst/>
              </a:prstGeom>
              <a:solidFill>
                <a:srgbClr val="333F5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sp>
            <p:nvSpPr>
              <p:cNvPr id="8223" name="Rectangle 27"/>
              <p:cNvSpPr/>
              <p:nvPr/>
            </p:nvSpPr>
            <p:spPr>
              <a:xfrm>
                <a:off x="178849" y="383753"/>
                <a:ext cx="630081" cy="62934"/>
              </a:xfrm>
              <a:prstGeom prst="rect">
                <a:avLst/>
              </a:prstGeom>
              <a:solidFill>
                <a:srgbClr val="333F5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sp>
            <p:nvSpPr>
              <p:cNvPr id="8224" name="Rectangle 28"/>
              <p:cNvSpPr/>
              <p:nvPr/>
            </p:nvSpPr>
            <p:spPr>
              <a:xfrm>
                <a:off x="178849" y="535367"/>
                <a:ext cx="630081" cy="65796"/>
              </a:xfrm>
              <a:prstGeom prst="rect">
                <a:avLst/>
              </a:prstGeom>
              <a:solidFill>
                <a:srgbClr val="333F5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grpSp>
      </p:grpSp>
      <p:grpSp>
        <p:nvGrpSpPr>
          <p:cNvPr id="8197" name="Group 22"/>
          <p:cNvGrpSpPr/>
          <p:nvPr/>
        </p:nvGrpSpPr>
        <p:grpSpPr>
          <a:xfrm>
            <a:off x="5364163" y="2125663"/>
            <a:ext cx="1357312" cy="1357312"/>
            <a:chOff x="0" y="0"/>
            <a:chExt cx="2001212" cy="2001212"/>
          </a:xfrm>
        </p:grpSpPr>
        <p:sp>
          <p:nvSpPr>
            <p:cNvPr id="8213" name="Oval 23"/>
            <p:cNvSpPr/>
            <p:nvPr/>
          </p:nvSpPr>
          <p:spPr>
            <a:xfrm>
              <a:off x="0" y="0"/>
              <a:ext cx="2001212" cy="2001212"/>
            </a:xfrm>
            <a:prstGeom prst="ellipse">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grpSp>
          <p:nvGrpSpPr>
            <p:cNvPr id="8214" name="Group 24"/>
            <p:cNvGrpSpPr/>
            <p:nvPr/>
          </p:nvGrpSpPr>
          <p:grpSpPr>
            <a:xfrm>
              <a:off x="596505" y="596505"/>
              <a:ext cx="808203" cy="808203"/>
              <a:chOff x="0" y="0"/>
              <a:chExt cx="987777" cy="987777"/>
            </a:xfrm>
          </p:grpSpPr>
          <p:sp>
            <p:nvSpPr>
              <p:cNvPr id="8215" name="Folded Corner 25"/>
              <p:cNvSpPr/>
              <p:nvPr/>
            </p:nvSpPr>
            <p:spPr>
              <a:xfrm>
                <a:off x="423" y="3285"/>
                <a:ext cx="986926" cy="981205"/>
              </a:xfrm>
              <a:prstGeom prst="foldedCorner">
                <a:avLst>
                  <a:gd name="adj" fmla="val 32255"/>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sp>
            <p:nvSpPr>
              <p:cNvPr id="8216" name="Rectangle 26"/>
              <p:cNvSpPr/>
              <p:nvPr/>
            </p:nvSpPr>
            <p:spPr>
              <a:xfrm>
                <a:off x="177784" y="232137"/>
                <a:ext cx="632205" cy="65796"/>
              </a:xfrm>
              <a:prstGeom prst="rect">
                <a:avLst/>
              </a:prstGeom>
              <a:solidFill>
                <a:srgbClr val="333F5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sp>
            <p:nvSpPr>
              <p:cNvPr id="8217" name="Rectangle 29"/>
              <p:cNvSpPr/>
              <p:nvPr/>
            </p:nvSpPr>
            <p:spPr>
              <a:xfrm>
                <a:off x="177784" y="383753"/>
                <a:ext cx="632205" cy="62934"/>
              </a:xfrm>
              <a:prstGeom prst="rect">
                <a:avLst/>
              </a:prstGeom>
              <a:solidFill>
                <a:srgbClr val="333F5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sp>
            <p:nvSpPr>
              <p:cNvPr id="8218" name="Rectangle 31"/>
              <p:cNvSpPr/>
              <p:nvPr/>
            </p:nvSpPr>
            <p:spPr>
              <a:xfrm>
                <a:off x="177784" y="535367"/>
                <a:ext cx="632205" cy="62934"/>
              </a:xfrm>
              <a:prstGeom prst="rect">
                <a:avLst/>
              </a:prstGeom>
              <a:solidFill>
                <a:srgbClr val="333F5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grpSp>
      </p:grpSp>
      <p:grpSp>
        <p:nvGrpSpPr>
          <p:cNvPr id="8198" name="Group 32"/>
          <p:cNvGrpSpPr/>
          <p:nvPr/>
        </p:nvGrpSpPr>
        <p:grpSpPr>
          <a:xfrm>
            <a:off x="8604250" y="2125663"/>
            <a:ext cx="1355725" cy="1358900"/>
            <a:chOff x="0" y="0"/>
            <a:chExt cx="1367740" cy="1367740"/>
          </a:xfrm>
        </p:grpSpPr>
        <p:sp>
          <p:nvSpPr>
            <p:cNvPr id="8209" name="Oval 39"/>
            <p:cNvSpPr/>
            <p:nvPr/>
          </p:nvSpPr>
          <p:spPr>
            <a:xfrm>
              <a:off x="0" y="0"/>
              <a:ext cx="1367740" cy="1367740"/>
            </a:xfrm>
            <a:prstGeom prst="ellipse">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grpSp>
          <p:nvGrpSpPr>
            <p:cNvPr id="8210" name="Group 19"/>
            <p:cNvGrpSpPr/>
            <p:nvPr/>
          </p:nvGrpSpPr>
          <p:grpSpPr>
            <a:xfrm>
              <a:off x="407685" y="407685"/>
              <a:ext cx="552371" cy="552371"/>
              <a:chOff x="0" y="0"/>
              <a:chExt cx="552371" cy="552371"/>
            </a:xfrm>
          </p:grpSpPr>
          <p:sp>
            <p:nvSpPr>
              <p:cNvPr id="8211" name="Folded Corner 41"/>
              <p:cNvSpPr/>
              <p:nvPr/>
            </p:nvSpPr>
            <p:spPr>
              <a:xfrm>
                <a:off x="715" y="1837"/>
                <a:ext cx="550939" cy="548696"/>
              </a:xfrm>
              <a:prstGeom prst="foldedCorner">
                <a:avLst>
                  <a:gd name="adj" fmla="val 32255"/>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Regular"/>
                  <a:ea typeface="Roboto Regular"/>
                </a:endParaRPr>
              </a:p>
            </p:txBody>
          </p:sp>
          <p:sp>
            <p:nvSpPr>
              <p:cNvPr id="8212" name="Pie 44"/>
              <p:cNvSpPr/>
              <p:nvPr/>
            </p:nvSpPr>
            <p:spPr>
              <a:xfrm>
                <a:off x="109622" y="118615"/>
                <a:ext cx="294689" cy="292744"/>
              </a:xfrm>
              <a:custGeom>
                <a:avLst/>
                <a:gdLst/>
                <a:ahLst/>
                <a:cxnLst>
                  <a:cxn ang="0">
                    <a:pos x="294689" y="146372"/>
                  </a:cxn>
                  <a:cxn ang="0">
                    <a:pos x="147344" y="292744"/>
                  </a:cxn>
                  <a:cxn ang="0">
                    <a:pos x="-1" y="146372"/>
                  </a:cxn>
                  <a:cxn ang="0">
                    <a:pos x="147344" y="0"/>
                  </a:cxn>
                  <a:cxn ang="0">
                    <a:pos x="147345" y="146372"/>
                  </a:cxn>
                  <a:cxn ang="0">
                    <a:pos x="294689" y="146372"/>
                  </a:cxn>
                </a:cxnLst>
                <a:pathLst>
                  <a:path w="294689" h="292744">
                    <a:moveTo>
                      <a:pt x="294689" y="146372"/>
                    </a:moveTo>
                    <a:cubicBezTo>
                      <a:pt x="294689" y="227211"/>
                      <a:pt x="228720" y="292744"/>
                      <a:pt x="147344" y="292744"/>
                    </a:cubicBezTo>
                    <a:cubicBezTo>
                      <a:pt x="65968" y="292744"/>
                      <a:pt x="-1" y="227211"/>
                      <a:pt x="-1" y="146372"/>
                    </a:cubicBezTo>
                    <a:cubicBezTo>
                      <a:pt x="-1" y="65533"/>
                      <a:pt x="65968" y="0"/>
                      <a:pt x="147344" y="0"/>
                    </a:cubicBezTo>
                    <a:cubicBezTo>
                      <a:pt x="147344" y="48791"/>
                      <a:pt x="147345" y="97581"/>
                      <a:pt x="147345" y="146372"/>
                    </a:cubicBezTo>
                    <a:lnTo>
                      <a:pt x="294689" y="146372"/>
                    </a:lnTo>
                    <a:close/>
                  </a:path>
                </a:pathLst>
              </a:custGeom>
              <a:solidFill>
                <a:schemeClr val="bg1">
                  <a:alpha val="100000"/>
                </a:schemeClr>
              </a:solidFill>
              <a:ln w="9525">
                <a:noFill/>
              </a:ln>
            </p:spPr>
            <p:txBody>
              <a:bodyPr/>
              <a:p>
                <a:endParaRPr lang="zh-CN" altLang="en-US"/>
              </a:p>
            </p:txBody>
          </p:sp>
        </p:grpSp>
      </p:grpSp>
      <p:sp>
        <p:nvSpPr>
          <p:cNvPr id="8199" name="TextBox 11"/>
          <p:cNvSpPr txBox="1"/>
          <p:nvPr/>
        </p:nvSpPr>
        <p:spPr>
          <a:xfrm>
            <a:off x="1550988" y="4737100"/>
            <a:ext cx="2647950"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sz="2000" dirty="0">
                <a:solidFill>
                  <a:srgbClr val="7E7E7D"/>
                </a:solidFill>
                <a:latin typeface="微软雅黑" panose="020B0503020204020204" pitchFamily="34" charset="-122"/>
                <a:ea typeface="微软雅黑" panose="020B0503020204020204" pitchFamily="34" charset="-122"/>
              </a:rPr>
              <a:t>全国地图</a:t>
            </a:r>
            <a:r>
              <a:rPr lang="en-US" altLang="zh-CN" sz="2000" dirty="0">
                <a:solidFill>
                  <a:srgbClr val="7E7E7D"/>
                </a:solidFill>
                <a:latin typeface="微软雅黑" panose="020B0503020204020204" pitchFamily="34" charset="-122"/>
                <a:ea typeface="微软雅黑" panose="020B0503020204020204" pitchFamily="34" charset="-122"/>
              </a:rPr>
              <a:t>-</a:t>
            </a:r>
            <a:r>
              <a:rPr lang="zh-CN" altLang="en-US" sz="2000" dirty="0">
                <a:solidFill>
                  <a:srgbClr val="7E7E7D"/>
                </a:solidFill>
                <a:latin typeface="微软雅黑" panose="020B0503020204020204" pitchFamily="34" charset="-122"/>
                <a:ea typeface="微软雅黑" panose="020B0503020204020204" pitchFamily="34" charset="-122"/>
              </a:rPr>
              <a:t>省地图</a:t>
            </a:r>
            <a:endParaRPr lang="en-US" altLang="zh-CN" sz="2000" dirty="0">
              <a:solidFill>
                <a:srgbClr val="7E7E7D"/>
              </a:solidFill>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r>
              <a:rPr lang="zh-CN" altLang="en-US" sz="2000" dirty="0">
                <a:solidFill>
                  <a:srgbClr val="7E7E7D"/>
                </a:solidFill>
                <a:latin typeface="微软雅黑" panose="020B0503020204020204" pitchFamily="34" charset="-122"/>
                <a:ea typeface="微软雅黑" panose="020B0503020204020204" pitchFamily="34" charset="-122"/>
              </a:rPr>
              <a:t>国内疫情表格</a:t>
            </a:r>
            <a:endParaRPr lang="en-US" altLang="zh-CN" sz="2000" dirty="0">
              <a:solidFill>
                <a:srgbClr val="7E7E7D"/>
              </a:solidFill>
              <a:latin typeface="微软雅黑" panose="020B0503020204020204" pitchFamily="34" charset="-122"/>
              <a:ea typeface="微软雅黑" panose="020B0503020204020204" pitchFamily="34" charset="-122"/>
            </a:endParaRPr>
          </a:p>
        </p:txBody>
      </p:sp>
      <p:sp>
        <p:nvSpPr>
          <p:cNvPr id="8200" name="TextBox 10"/>
          <p:cNvSpPr txBox="1"/>
          <p:nvPr/>
        </p:nvSpPr>
        <p:spPr>
          <a:xfrm>
            <a:off x="1704975" y="3930650"/>
            <a:ext cx="2349500"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b="1" dirty="0">
                <a:solidFill>
                  <a:srgbClr val="7E7E7D"/>
                </a:solidFill>
                <a:latin typeface="微软雅黑" panose="020B0503020204020204" pitchFamily="34" charset="-122"/>
                <a:ea typeface="微软雅黑" panose="020B0503020204020204" pitchFamily="34" charset="-122"/>
              </a:rPr>
              <a:t>中国疫情地图</a:t>
            </a:r>
            <a:endParaRPr lang="en-US" altLang="zh-CN" b="1" dirty="0">
              <a:solidFill>
                <a:srgbClr val="7E7E7D"/>
              </a:solidFill>
              <a:latin typeface="微软雅黑" panose="020B0503020204020204" pitchFamily="34" charset="-122"/>
              <a:ea typeface="微软雅黑" panose="020B0503020204020204" pitchFamily="34" charset="-122"/>
            </a:endParaRPr>
          </a:p>
        </p:txBody>
      </p:sp>
      <p:sp>
        <p:nvSpPr>
          <p:cNvPr id="8201" name="TextBox 10"/>
          <p:cNvSpPr txBox="1"/>
          <p:nvPr/>
        </p:nvSpPr>
        <p:spPr>
          <a:xfrm>
            <a:off x="4852988" y="3952875"/>
            <a:ext cx="2486025" cy="5222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b="1" dirty="0">
                <a:solidFill>
                  <a:srgbClr val="7E7E7D"/>
                </a:solidFill>
                <a:latin typeface="微软雅黑" panose="020B0503020204020204" pitchFamily="34" charset="-122"/>
                <a:ea typeface="微软雅黑" panose="020B0503020204020204" pitchFamily="34" charset="-122"/>
              </a:rPr>
              <a:t>世界疫情地图</a:t>
            </a:r>
            <a:endParaRPr lang="en-US" altLang="zh-CN" b="1" dirty="0">
              <a:solidFill>
                <a:srgbClr val="7E7E7D"/>
              </a:solidFill>
              <a:latin typeface="微软雅黑" panose="020B0503020204020204" pitchFamily="34" charset="-122"/>
              <a:ea typeface="微软雅黑" panose="020B0503020204020204" pitchFamily="34" charset="-122"/>
            </a:endParaRPr>
          </a:p>
        </p:txBody>
      </p:sp>
      <p:sp>
        <p:nvSpPr>
          <p:cNvPr id="8202" name="TextBox 11"/>
          <p:cNvSpPr txBox="1"/>
          <p:nvPr/>
        </p:nvSpPr>
        <p:spPr>
          <a:xfrm>
            <a:off x="7781925" y="4699000"/>
            <a:ext cx="3121025" cy="1016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sz="2000" dirty="0">
                <a:solidFill>
                  <a:srgbClr val="7E7E7D"/>
                </a:solidFill>
                <a:latin typeface="微软雅黑" panose="020B0503020204020204" pitchFamily="34" charset="-122"/>
                <a:ea typeface="微软雅黑" panose="020B0503020204020204" pitchFamily="34" charset="-122"/>
              </a:rPr>
              <a:t>玫瑰图</a:t>
            </a:r>
            <a:endParaRPr lang="en-US" altLang="zh-CN" sz="2000" dirty="0">
              <a:solidFill>
                <a:srgbClr val="7E7E7D"/>
              </a:solidFill>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r>
              <a:rPr lang="zh-CN" altLang="en-US" sz="2000" dirty="0">
                <a:solidFill>
                  <a:srgbClr val="7E7E7D"/>
                </a:solidFill>
                <a:latin typeface="微软雅黑" panose="020B0503020204020204" pitchFamily="34" charset="-122"/>
                <a:ea typeface="微软雅黑" panose="020B0503020204020204" pitchFamily="34" charset="-122"/>
              </a:rPr>
              <a:t>各国男女治愈率分析图</a:t>
            </a:r>
            <a:endParaRPr lang="en-US" altLang="zh-CN" sz="2000" dirty="0">
              <a:solidFill>
                <a:srgbClr val="7E7E7D"/>
              </a:solidFill>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r>
              <a:rPr lang="zh-CN" altLang="en-US" sz="2000" dirty="0">
                <a:solidFill>
                  <a:srgbClr val="7E7E7D"/>
                </a:solidFill>
                <a:latin typeface="微软雅黑" panose="020B0503020204020204" pitchFamily="34" charset="-122"/>
                <a:ea typeface="微软雅黑" panose="020B0503020204020204" pitchFamily="34" charset="-122"/>
              </a:rPr>
              <a:t>年龄段分布分析图</a:t>
            </a:r>
            <a:endParaRPr lang="en-US" altLang="zh-CN" sz="2000" dirty="0">
              <a:solidFill>
                <a:srgbClr val="7E7E7D"/>
              </a:solidFill>
              <a:latin typeface="微软雅黑" panose="020B0503020204020204" pitchFamily="34" charset="-122"/>
              <a:ea typeface="微软雅黑" panose="020B0503020204020204" pitchFamily="34" charset="-122"/>
            </a:endParaRPr>
          </a:p>
        </p:txBody>
      </p:sp>
      <p:sp>
        <p:nvSpPr>
          <p:cNvPr id="8203" name="TextBox 10"/>
          <p:cNvSpPr txBox="1"/>
          <p:nvPr/>
        </p:nvSpPr>
        <p:spPr>
          <a:xfrm>
            <a:off x="8007350" y="3930650"/>
            <a:ext cx="254952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b="1" dirty="0">
                <a:solidFill>
                  <a:srgbClr val="7E7E7D"/>
                </a:solidFill>
                <a:latin typeface="微软雅黑" panose="020B0503020204020204" pitchFamily="34" charset="-122"/>
                <a:ea typeface="微软雅黑" panose="020B0503020204020204" pitchFamily="34" charset="-122"/>
              </a:rPr>
              <a:t>疫情数据分析</a:t>
            </a:r>
            <a:endParaRPr lang="en-US" altLang="zh-CN" b="1" dirty="0">
              <a:solidFill>
                <a:srgbClr val="7E7E7D"/>
              </a:solidFill>
              <a:latin typeface="微软雅黑" panose="020B0503020204020204" pitchFamily="34" charset="-122"/>
              <a:ea typeface="微软雅黑" panose="020B0503020204020204" pitchFamily="34" charset="-122"/>
            </a:endParaRPr>
          </a:p>
        </p:txBody>
      </p:sp>
      <p:grpSp>
        <p:nvGrpSpPr>
          <p:cNvPr id="8204" name="组合 28"/>
          <p:cNvGrpSpPr/>
          <p:nvPr/>
        </p:nvGrpSpPr>
        <p:grpSpPr>
          <a:xfrm>
            <a:off x="0" y="381000"/>
            <a:ext cx="695325" cy="506413"/>
            <a:chOff x="0" y="0"/>
            <a:chExt cx="694944" cy="624651"/>
          </a:xfrm>
        </p:grpSpPr>
        <p:sp>
          <p:nvSpPr>
            <p:cNvPr id="8207" name="矩形 29"/>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8208" name="矩形 30"/>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8205" name="矩形 31"/>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需求分析</a:t>
            </a:r>
            <a:endParaRPr lang="zh-CN" altLang="zh-CN" sz="2400" b="1" dirty="0">
              <a:solidFill>
                <a:srgbClr val="404040"/>
              </a:solidFill>
            </a:endParaRPr>
          </a:p>
        </p:txBody>
      </p:sp>
      <p:sp>
        <p:nvSpPr>
          <p:cNvPr id="8206" name="TextBox 11"/>
          <p:cNvSpPr txBox="1"/>
          <p:nvPr/>
        </p:nvSpPr>
        <p:spPr>
          <a:xfrm>
            <a:off x="4719638" y="4797425"/>
            <a:ext cx="2647950" cy="708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r>
              <a:rPr lang="zh-CN" altLang="en-US" sz="2000" dirty="0">
                <a:solidFill>
                  <a:srgbClr val="7E7E7D"/>
                </a:solidFill>
                <a:latin typeface="微软雅黑" panose="020B0503020204020204" pitchFamily="34" charset="-122"/>
                <a:ea typeface="微软雅黑" panose="020B0503020204020204" pitchFamily="34" charset="-122"/>
              </a:rPr>
              <a:t>全球地图</a:t>
            </a:r>
            <a:endParaRPr lang="en-US" altLang="zh-CN" sz="2000" dirty="0">
              <a:solidFill>
                <a:srgbClr val="7E7E7D"/>
              </a:solidFill>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r>
              <a:rPr lang="zh-CN" altLang="en-US" sz="2000" dirty="0">
                <a:solidFill>
                  <a:srgbClr val="7E7E7D"/>
                </a:solidFill>
                <a:latin typeface="微软雅黑" panose="020B0503020204020204" pitchFamily="34" charset="-122"/>
                <a:ea typeface="微软雅黑" panose="020B0503020204020204" pitchFamily="34" charset="-122"/>
              </a:rPr>
              <a:t>全球疫情表格</a:t>
            </a:r>
            <a:endParaRPr lang="en-US" altLang="zh-CN" sz="2000" dirty="0">
              <a:solidFill>
                <a:srgbClr val="7E7E7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1"/>
        </a:blipFill>
        <a:effectLst/>
      </p:bgPr>
    </p:bg>
    <p:spTree>
      <p:nvGrpSpPr>
        <p:cNvPr id="1" name=""/>
        <p:cNvGrpSpPr/>
        <p:nvPr/>
      </p:nvGrpSpPr>
      <p:grpSpPr/>
      <p:grpSp>
        <p:nvGrpSpPr>
          <p:cNvPr id="9218" name="组合 1"/>
          <p:cNvGrpSpPr/>
          <p:nvPr/>
        </p:nvGrpSpPr>
        <p:grpSpPr>
          <a:xfrm>
            <a:off x="274638" y="1749425"/>
            <a:ext cx="3848100" cy="3849688"/>
            <a:chOff x="0" y="0"/>
            <a:chExt cx="3848105" cy="3850009"/>
          </a:xfrm>
        </p:grpSpPr>
        <p:sp>
          <p:nvSpPr>
            <p:cNvPr id="9234" name="Block Arc 38"/>
            <p:cNvSpPr/>
            <p:nvPr/>
          </p:nvSpPr>
          <p:spPr>
            <a:xfrm rot="2990966">
              <a:off x="15715" y="157"/>
              <a:ext cx="3823019" cy="3822705"/>
            </a:xfrm>
            <a:custGeom>
              <a:avLst/>
              <a:gdLst/>
              <a:ahLst/>
              <a:cxnLst>
                <a:cxn ang="0">
                  <a:pos x="0" y="1911353"/>
                </a:cxn>
                <a:cxn ang="0">
                  <a:pos x="579362" y="540607"/>
                </a:cxn>
                <a:cxn ang="0">
                  <a:pos x="1966087" y="779"/>
                </a:cxn>
                <a:cxn ang="0">
                  <a:pos x="1948265" y="624658"/>
                </a:cxn>
                <a:cxn ang="0">
                  <a:pos x="1014344" y="988193"/>
                </a:cxn>
                <a:cxn ang="0">
                  <a:pos x="624133" y="1911353"/>
                </a:cxn>
                <a:cxn ang="0">
                  <a:pos x="0" y="1911353"/>
                </a:cxn>
              </a:cxnLst>
              <a:pathLst>
                <a:path w="3823019" h="3822705">
                  <a:moveTo>
                    <a:pt x="0" y="1911353"/>
                  </a:moveTo>
                  <a:cubicBezTo>
                    <a:pt x="0" y="1394939"/>
                    <a:pt x="208980" y="900501"/>
                    <a:pt x="579362" y="540607"/>
                  </a:cubicBezTo>
                  <a:cubicBezTo>
                    <a:pt x="949703" y="180753"/>
                    <a:pt x="1449898" y="-13964"/>
                    <a:pt x="1966087" y="779"/>
                  </a:cubicBezTo>
                  <a:lnTo>
                    <a:pt x="1948265" y="624658"/>
                  </a:lnTo>
                  <a:cubicBezTo>
                    <a:pt x="1600628" y="614730"/>
                    <a:pt x="1263762" y="745857"/>
                    <a:pt x="1014344" y="988193"/>
                  </a:cubicBezTo>
                  <a:cubicBezTo>
                    <a:pt x="764886" y="1230568"/>
                    <a:pt x="624133" y="1563560"/>
                    <a:pt x="624133" y="1911353"/>
                  </a:cubicBezTo>
                  <a:lnTo>
                    <a:pt x="0" y="1911353"/>
                  </a:lnTo>
                  <a:close/>
                </a:path>
              </a:pathLst>
            </a:custGeom>
            <a:solidFill>
              <a:srgbClr val="FFD966">
                <a:alpha val="100000"/>
              </a:srgbClr>
            </a:solidFill>
            <a:ln w="9525">
              <a:noFill/>
            </a:ln>
          </p:spPr>
          <p:txBody>
            <a:bodyPr/>
            <a:p>
              <a:endParaRPr lang="zh-CN" altLang="en-US"/>
            </a:p>
          </p:txBody>
        </p:sp>
        <p:sp>
          <p:nvSpPr>
            <p:cNvPr id="9235" name="Block Arc 37"/>
            <p:cNvSpPr/>
            <p:nvPr/>
          </p:nvSpPr>
          <p:spPr>
            <a:xfrm rot="-2484302">
              <a:off x="0" y="7939"/>
              <a:ext cx="3822705" cy="3823019"/>
            </a:xfrm>
            <a:custGeom>
              <a:avLst/>
              <a:gdLst/>
              <a:ahLst/>
              <a:cxnLst>
                <a:cxn ang="0">
                  <a:pos x="9939" y="1716824"/>
                </a:cxn>
                <a:cxn ang="0">
                  <a:pos x="1965934" y="780"/>
                </a:cxn>
                <a:cxn ang="0">
                  <a:pos x="1948112" y="624658"/>
                </a:cxn>
                <a:cxn ang="0">
                  <a:pos x="630826" y="1780396"/>
                </a:cxn>
                <a:cxn ang="0">
                  <a:pos x="9939" y="1716824"/>
                </a:cxn>
              </a:cxnLst>
              <a:pathLst>
                <a:path w="3822705" h="3823019">
                  <a:moveTo>
                    <a:pt x="9939" y="1716824"/>
                  </a:moveTo>
                  <a:cubicBezTo>
                    <a:pt x="111909" y="720767"/>
                    <a:pt x="965160" y="-27813"/>
                    <a:pt x="1965934" y="780"/>
                  </a:cubicBezTo>
                  <a:lnTo>
                    <a:pt x="1948112" y="624658"/>
                  </a:lnTo>
                  <a:cubicBezTo>
                    <a:pt x="1274129" y="605400"/>
                    <a:pt x="699496" y="1109562"/>
                    <a:pt x="630826" y="1780396"/>
                  </a:cubicBezTo>
                  <a:lnTo>
                    <a:pt x="9939" y="1716824"/>
                  </a:lnTo>
                  <a:close/>
                </a:path>
              </a:pathLst>
            </a:custGeom>
            <a:solidFill>
              <a:srgbClr val="FFC000">
                <a:alpha val="100000"/>
              </a:srgbClr>
            </a:solidFill>
            <a:ln w="9525">
              <a:noFill/>
            </a:ln>
          </p:spPr>
          <p:txBody>
            <a:bodyPr/>
            <a:p>
              <a:endParaRPr lang="zh-CN" altLang="en-US"/>
            </a:p>
          </p:txBody>
        </p:sp>
        <p:grpSp>
          <p:nvGrpSpPr>
            <p:cNvPr id="9236" name="组合 4"/>
            <p:cNvGrpSpPr/>
            <p:nvPr/>
          </p:nvGrpSpPr>
          <p:grpSpPr>
            <a:xfrm>
              <a:off x="9527" y="13337"/>
              <a:ext cx="3838578" cy="3836672"/>
              <a:chOff x="0" y="0"/>
              <a:chExt cx="3838578" cy="3836672"/>
            </a:xfrm>
          </p:grpSpPr>
          <p:sp>
            <p:nvSpPr>
              <p:cNvPr id="9237" name="Block Arc 40"/>
              <p:cNvSpPr/>
              <p:nvPr/>
            </p:nvSpPr>
            <p:spPr>
              <a:xfrm rot="-7652769">
                <a:off x="-953" y="13013"/>
                <a:ext cx="3824607" cy="3822705"/>
              </a:xfrm>
              <a:custGeom>
                <a:avLst/>
                <a:gdLst/>
                <a:ahLst/>
                <a:cxnLst>
                  <a:cxn ang="0">
                    <a:pos x="0" y="1911353"/>
                  </a:cxn>
                  <a:cxn ang="0">
                    <a:pos x="579887" y="540331"/>
                  </a:cxn>
                  <a:cxn ang="0">
                    <a:pos x="1966881" y="779"/>
                  </a:cxn>
                  <a:cxn ang="0">
                    <a:pos x="1949059" y="624657"/>
                  </a:cxn>
                  <a:cxn ang="0">
                    <a:pos x="1014870" y="987916"/>
                  </a:cxn>
                  <a:cxn ang="0">
                    <a:pos x="624134" y="1911352"/>
                  </a:cxn>
                  <a:cxn ang="0">
                    <a:pos x="0" y="1911353"/>
                  </a:cxn>
                </a:cxnLst>
                <a:pathLst>
                  <a:path w="3824607" h="3822705">
                    <a:moveTo>
                      <a:pt x="0" y="1911353"/>
                    </a:moveTo>
                    <a:cubicBezTo>
                      <a:pt x="0" y="1394802"/>
                      <a:pt x="209178" y="900243"/>
                      <a:pt x="579887" y="540331"/>
                    </a:cubicBezTo>
                    <a:cubicBezTo>
                      <a:pt x="950353" y="180655"/>
                      <a:pt x="1450622" y="-13954"/>
                      <a:pt x="1966881" y="779"/>
                    </a:cubicBezTo>
                    <a:lnTo>
                      <a:pt x="1949059" y="624657"/>
                    </a:lnTo>
                    <a:cubicBezTo>
                      <a:pt x="1601353" y="614739"/>
                      <a:pt x="1264412" y="745759"/>
                      <a:pt x="1014870" y="987916"/>
                    </a:cubicBezTo>
                    <a:cubicBezTo>
                      <a:pt x="765084" y="1230310"/>
                      <a:pt x="624134" y="1563422"/>
                      <a:pt x="624134" y="1911352"/>
                    </a:cubicBezTo>
                    <a:lnTo>
                      <a:pt x="0" y="1911353"/>
                    </a:lnTo>
                    <a:close/>
                  </a:path>
                </a:pathLst>
              </a:custGeom>
              <a:solidFill>
                <a:srgbClr val="FFD966">
                  <a:alpha val="100000"/>
                </a:srgbClr>
              </a:solidFill>
              <a:ln w="9525">
                <a:noFill/>
              </a:ln>
            </p:spPr>
            <p:txBody>
              <a:bodyPr/>
              <a:p>
                <a:endParaRPr lang="zh-CN" altLang="en-US"/>
              </a:p>
            </p:txBody>
          </p:sp>
          <p:grpSp>
            <p:nvGrpSpPr>
              <p:cNvPr id="9238" name="组合 6"/>
              <p:cNvGrpSpPr/>
              <p:nvPr/>
            </p:nvGrpSpPr>
            <p:grpSpPr>
              <a:xfrm>
                <a:off x="15242" y="0"/>
                <a:ext cx="3823336" cy="3823334"/>
                <a:chOff x="0" y="0"/>
                <a:chExt cx="3823336" cy="3823334"/>
              </a:xfrm>
            </p:grpSpPr>
            <p:sp>
              <p:nvSpPr>
                <p:cNvPr id="9239" name="Block Arc 39"/>
                <p:cNvSpPr/>
                <p:nvPr/>
              </p:nvSpPr>
              <p:spPr>
                <a:xfrm rot="8470872">
                  <a:off x="631" y="-636"/>
                  <a:ext cx="3822705" cy="3824607"/>
                </a:xfrm>
                <a:custGeom>
                  <a:avLst/>
                  <a:gdLst/>
                  <a:ahLst/>
                  <a:cxnLst>
                    <a:cxn ang="0">
                      <a:pos x="0" y="1912304"/>
                    </a:cxn>
                    <a:cxn ang="0">
                      <a:pos x="578917" y="541262"/>
                    </a:cxn>
                    <a:cxn ang="0">
                      <a:pos x="1965957" y="780"/>
                    </a:cxn>
                    <a:cxn ang="0">
                      <a:pos x="1948135" y="624659"/>
                    </a:cxn>
                    <a:cxn ang="0">
                      <a:pos x="1013900" y="988848"/>
                    </a:cxn>
                    <a:cxn ang="0">
                      <a:pos x="624134" y="1912303"/>
                    </a:cxn>
                    <a:cxn ang="0">
                      <a:pos x="0" y="1912304"/>
                    </a:cxn>
                  </a:cxnLst>
                  <a:pathLst>
                    <a:path w="3822705" h="3824607">
                      <a:moveTo>
                        <a:pt x="0" y="1912304"/>
                      </a:moveTo>
                      <a:cubicBezTo>
                        <a:pt x="0" y="1395826"/>
                        <a:pt x="208808" y="901308"/>
                        <a:pt x="578917" y="541262"/>
                      </a:cubicBezTo>
                      <a:cubicBezTo>
                        <a:pt x="949269" y="180980"/>
                        <a:pt x="1449607" y="-13985"/>
                        <a:pt x="1965957" y="780"/>
                      </a:cubicBezTo>
                      <a:lnTo>
                        <a:pt x="1948135" y="624659"/>
                      </a:lnTo>
                      <a:cubicBezTo>
                        <a:pt x="1600337" y="614709"/>
                        <a:pt x="1263328" y="746084"/>
                        <a:pt x="1013900" y="988848"/>
                      </a:cubicBezTo>
                      <a:cubicBezTo>
                        <a:pt x="764714" y="1231375"/>
                        <a:pt x="624134" y="1564446"/>
                        <a:pt x="624134" y="1912303"/>
                      </a:cubicBezTo>
                      <a:lnTo>
                        <a:pt x="0" y="1912304"/>
                      </a:lnTo>
                      <a:close/>
                    </a:path>
                  </a:pathLst>
                </a:custGeom>
                <a:solidFill>
                  <a:srgbClr val="FFC000">
                    <a:alpha val="100000"/>
                  </a:srgbClr>
                </a:solidFill>
                <a:ln w="9525">
                  <a:noFill/>
                </a:ln>
              </p:spPr>
              <p:txBody>
                <a:bodyPr/>
                <a:p>
                  <a:endParaRPr lang="zh-CN" altLang="en-US"/>
                </a:p>
              </p:txBody>
            </p:sp>
            <p:sp>
              <p:nvSpPr>
                <p:cNvPr id="9240" name="TextBox 44"/>
                <p:cNvSpPr txBox="1"/>
                <p:nvPr/>
              </p:nvSpPr>
              <p:spPr>
                <a:xfrm>
                  <a:off x="556257" y="1847368"/>
                  <a:ext cx="463551" cy="31435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400" dirty="0">
                      <a:solidFill>
                        <a:srgbClr val="FFFFFF"/>
                      </a:solidFill>
                      <a:latin typeface="Roboto Medium"/>
                      <a:ea typeface="MS PGothic" panose="020B0600070205080204" pitchFamily="34" charset="-128"/>
                    </a:rPr>
                    <a:t>20%</a:t>
                  </a:r>
                  <a:endParaRPr lang="en-US" altLang="zh-CN" sz="1400" dirty="0">
                    <a:solidFill>
                      <a:srgbClr val="FFFFFF"/>
                    </a:solidFill>
                    <a:latin typeface="Roboto Medium"/>
                    <a:ea typeface="MS PGothic" panose="020B0600070205080204" pitchFamily="34" charset="-128"/>
                  </a:endParaRPr>
                </a:p>
              </p:txBody>
            </p:sp>
            <p:sp>
              <p:nvSpPr>
                <p:cNvPr id="9241" name="Isosceles Triangle 41"/>
                <p:cNvSpPr/>
                <p:nvPr/>
              </p:nvSpPr>
              <p:spPr>
                <a:xfrm rot="2938533">
                  <a:off x="522877" y="385171"/>
                  <a:ext cx="917652" cy="358775"/>
                </a:xfrm>
                <a:prstGeom prst="triangle">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9242" name="Isosceles Triangle 42"/>
                <p:cNvSpPr/>
                <p:nvPr/>
              </p:nvSpPr>
              <p:spPr>
                <a:xfrm rot="8461846">
                  <a:off x="2780347" y="861449"/>
                  <a:ext cx="915989" cy="357217"/>
                </a:xfrm>
                <a:prstGeom prst="triangle">
                  <a:avLst>
                    <a:gd name="adj" fmla="val 50000"/>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9243" name="Isosceles Triangle 43"/>
                <p:cNvSpPr/>
                <p:nvPr/>
              </p:nvSpPr>
              <p:spPr>
                <a:xfrm rot="-7527845">
                  <a:off x="2290564" y="3069067"/>
                  <a:ext cx="917652" cy="357188"/>
                </a:xfrm>
                <a:prstGeom prst="triangle">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9244" name="Isosceles Triangle 44"/>
                <p:cNvSpPr/>
                <p:nvPr/>
              </p:nvSpPr>
              <p:spPr>
                <a:xfrm rot="-2140796">
                  <a:off x="45081" y="2568153"/>
                  <a:ext cx="915988" cy="360393"/>
                </a:xfrm>
                <a:prstGeom prst="triangle">
                  <a:avLst>
                    <a:gd name="adj" fmla="val 50000"/>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9245" name="TextBox 61"/>
                <p:cNvSpPr txBox="1"/>
                <p:nvPr/>
              </p:nvSpPr>
              <p:spPr>
                <a:xfrm>
                  <a:off x="1905633" y="162891"/>
                  <a:ext cx="357187" cy="36991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A</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9246" name="TextBox 62"/>
                <p:cNvSpPr txBox="1"/>
                <p:nvPr/>
              </p:nvSpPr>
              <p:spPr>
                <a:xfrm>
                  <a:off x="1453195" y="3330217"/>
                  <a:ext cx="341313" cy="36991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C</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9247" name="TextBox 63"/>
                <p:cNvSpPr txBox="1"/>
                <p:nvPr/>
              </p:nvSpPr>
              <p:spPr>
                <a:xfrm>
                  <a:off x="135568" y="1509203"/>
                  <a:ext cx="366713" cy="3683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D</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9248" name="TextBox 64"/>
                <p:cNvSpPr txBox="1"/>
                <p:nvPr/>
              </p:nvSpPr>
              <p:spPr>
                <a:xfrm>
                  <a:off x="3277235" y="2042647"/>
                  <a:ext cx="341312" cy="3683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B</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9219" name="组合 17"/>
          <p:cNvGrpSpPr/>
          <p:nvPr/>
        </p:nvGrpSpPr>
        <p:grpSpPr>
          <a:xfrm>
            <a:off x="4619625" y="1719263"/>
            <a:ext cx="66675" cy="3933825"/>
            <a:chOff x="0" y="0"/>
            <a:chExt cx="81062" cy="4104998"/>
          </a:xfrm>
        </p:grpSpPr>
        <p:sp>
          <p:nvSpPr>
            <p:cNvPr id="9230" name="矩形 18"/>
            <p:cNvSpPr/>
            <p:nvPr/>
          </p:nvSpPr>
          <p:spPr>
            <a:xfrm>
              <a:off x="0" y="0"/>
              <a:ext cx="81062" cy="103039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9231" name="矩形 19"/>
            <p:cNvSpPr/>
            <p:nvPr/>
          </p:nvSpPr>
          <p:spPr>
            <a:xfrm>
              <a:off x="0" y="1022109"/>
              <a:ext cx="81062" cy="103039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9232" name="矩形 20"/>
            <p:cNvSpPr/>
            <p:nvPr/>
          </p:nvSpPr>
          <p:spPr>
            <a:xfrm>
              <a:off x="0" y="2052500"/>
              <a:ext cx="81062" cy="103039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9233" name="矩形 21"/>
            <p:cNvSpPr/>
            <p:nvPr/>
          </p:nvSpPr>
          <p:spPr>
            <a:xfrm>
              <a:off x="0" y="3074607"/>
              <a:ext cx="81062" cy="103039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9220" name="矩形 22"/>
          <p:cNvSpPr/>
          <p:nvPr/>
        </p:nvSpPr>
        <p:spPr>
          <a:xfrm>
            <a:off x="5124450" y="887413"/>
            <a:ext cx="6907213" cy="86201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800" dirty="0">
                <a:latin typeface="微软雅黑" panose="020B0503020204020204" pitchFamily="34" charset="-122"/>
                <a:ea typeface="微软雅黑" panose="020B0503020204020204" pitchFamily="34" charset="-122"/>
              </a:rPr>
              <a:t>以文字形式展现日期以及全国范围内的累计确诊人数、现有确诊人数、新增确诊人数、死亡人数、治愈人数及较昨日增减人数。</a:t>
            </a:r>
            <a:endParaRPr lang="zh-CN" altLang="zh-CN" sz="18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9221" name="矩形 23"/>
          <p:cNvSpPr/>
          <p:nvPr/>
        </p:nvSpPr>
        <p:spPr>
          <a:xfrm>
            <a:off x="5095875" y="1885950"/>
            <a:ext cx="6907213" cy="11382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800" dirty="0">
                <a:latin typeface="微软雅黑" panose="020B0503020204020204" pitchFamily="34" charset="-122"/>
                <a:ea typeface="微软雅黑" panose="020B0503020204020204" pitchFamily="34" charset="-122"/>
              </a:rPr>
              <a:t>点击分别代表累计确诊、新增确诊、现存确诊模式的按键，切换至该模式，疫情地图随之展示该模式对应的信息，例如</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累计确诊人数、新增确诊人数、 现存确诊人数。疫情地图默认为现存确诊模式。 </a:t>
            </a:r>
            <a:endParaRPr lang="zh-CN" altLang="zh-CN" sz="18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9222" name="矩形 24"/>
          <p:cNvSpPr/>
          <p:nvPr/>
        </p:nvSpPr>
        <p:spPr>
          <a:xfrm>
            <a:off x="5095875" y="3178175"/>
            <a:ext cx="6456363" cy="8620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800" dirty="0">
                <a:latin typeface="微软雅黑" panose="020B0503020204020204" pitchFamily="34" charset="-122"/>
                <a:ea typeface="微软雅黑" panose="020B0503020204020204" pitchFamily="34" charset="-122"/>
              </a:rPr>
              <a:t>中国疫情地图以省为单位，通过不同的颜色展现每个省份累计确诊</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新 增确诊</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现存确诊</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人数的规模。 </a:t>
            </a:r>
            <a:endParaRPr lang="zh-CN" altLang="zh-CN" sz="18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9223" name="矩形 25"/>
          <p:cNvSpPr/>
          <p:nvPr/>
        </p:nvSpPr>
        <p:spPr>
          <a:xfrm>
            <a:off x="5056188" y="4016375"/>
            <a:ext cx="6791325" cy="9239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800" dirty="0">
                <a:latin typeface="微软雅黑" panose="020B0503020204020204" pitchFamily="34" charset="-122"/>
                <a:ea typeface="微软雅黑" panose="020B0503020204020204" pitchFamily="34" charset="-122"/>
              </a:rPr>
              <a:t>点击中国地图上的省份，显示该省份的疫情地图。省份疫情地图以市为 单位，通过不同的颜色展现各市累计确诊</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新增确诊</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现存确诊</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人数的规模。 能够通过返回按钮重新回到中国地图上</a:t>
            </a: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9224" name="组合 26"/>
          <p:cNvGrpSpPr/>
          <p:nvPr/>
        </p:nvGrpSpPr>
        <p:grpSpPr>
          <a:xfrm>
            <a:off x="0" y="381000"/>
            <a:ext cx="695325" cy="506413"/>
            <a:chOff x="0" y="0"/>
            <a:chExt cx="694944" cy="624651"/>
          </a:xfrm>
        </p:grpSpPr>
        <p:sp>
          <p:nvSpPr>
            <p:cNvPr id="9228"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9229"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9225"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中国疫情地图</a:t>
            </a:r>
            <a:endParaRPr lang="zh-CN" altLang="zh-CN" sz="2400" b="1" dirty="0">
              <a:solidFill>
                <a:srgbClr val="404040"/>
              </a:solidFill>
            </a:endParaRPr>
          </a:p>
        </p:txBody>
      </p:sp>
      <p:sp>
        <p:nvSpPr>
          <p:cNvPr id="9226" name="矩形 1"/>
          <p:cNvSpPr/>
          <p:nvPr/>
        </p:nvSpPr>
        <p:spPr>
          <a:xfrm>
            <a:off x="5056188" y="5162550"/>
            <a:ext cx="6848475" cy="6477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800" dirty="0">
                <a:latin typeface="微软雅黑" panose="020B0503020204020204" pitchFamily="34" charset="-122"/>
                <a:ea typeface="微软雅黑" panose="020B0503020204020204" pitchFamily="34" charset="-122"/>
              </a:rPr>
              <a:t>查看各省份的相关数据的表格，可以通过点击属性实现不同的排序。 </a:t>
            </a:r>
            <a:endParaRPr lang="zh-CN"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endParaRPr lang="zh-CN" altLang="en-US" sz="1800" dirty="0"/>
          </a:p>
        </p:txBody>
      </p:sp>
      <p:sp>
        <p:nvSpPr>
          <p:cNvPr id="9227" name="矩形 2"/>
          <p:cNvSpPr/>
          <p:nvPr/>
        </p:nvSpPr>
        <p:spPr>
          <a:xfrm>
            <a:off x="5026025" y="5778500"/>
            <a:ext cx="6907213" cy="10144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800" dirty="0">
                <a:latin typeface="微软雅黑" panose="020B0503020204020204" pitchFamily="34" charset="-122"/>
                <a:ea typeface="微软雅黑" panose="020B0503020204020204" pitchFamily="34" charset="-122"/>
              </a:rPr>
              <a:t>点击代表相应人数范围的颜色图例，将筛选出在该范围内的省份，在疫情地图中高亮显示。</a:t>
            </a:r>
            <a:endParaRPr lang="zh-CN"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endParaRPr lang="zh-CN" altLang="zh-CN" sz="2400" dirty="0">
              <a:latin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242" name="组合 1"/>
          <p:cNvGrpSpPr/>
          <p:nvPr/>
        </p:nvGrpSpPr>
        <p:grpSpPr>
          <a:xfrm>
            <a:off x="965200" y="1608138"/>
            <a:ext cx="3848100" cy="3849687"/>
            <a:chOff x="0" y="0"/>
            <a:chExt cx="3848105" cy="3850009"/>
          </a:xfrm>
        </p:grpSpPr>
        <p:sp>
          <p:nvSpPr>
            <p:cNvPr id="10255" name="Block Arc 38"/>
            <p:cNvSpPr/>
            <p:nvPr/>
          </p:nvSpPr>
          <p:spPr>
            <a:xfrm rot="2990966">
              <a:off x="15715" y="157"/>
              <a:ext cx="3823019" cy="3822705"/>
            </a:xfrm>
            <a:custGeom>
              <a:avLst/>
              <a:gdLst/>
              <a:ahLst/>
              <a:cxnLst>
                <a:cxn ang="0">
                  <a:pos x="0" y="1911353"/>
                </a:cxn>
                <a:cxn ang="0">
                  <a:pos x="579362" y="540607"/>
                </a:cxn>
                <a:cxn ang="0">
                  <a:pos x="1966087" y="779"/>
                </a:cxn>
                <a:cxn ang="0">
                  <a:pos x="1948265" y="624658"/>
                </a:cxn>
                <a:cxn ang="0">
                  <a:pos x="1014344" y="988193"/>
                </a:cxn>
                <a:cxn ang="0">
                  <a:pos x="624133" y="1911353"/>
                </a:cxn>
                <a:cxn ang="0">
                  <a:pos x="0" y="1911353"/>
                </a:cxn>
              </a:cxnLst>
              <a:pathLst>
                <a:path w="3823019" h="3822705">
                  <a:moveTo>
                    <a:pt x="0" y="1911353"/>
                  </a:moveTo>
                  <a:cubicBezTo>
                    <a:pt x="0" y="1394939"/>
                    <a:pt x="208980" y="900501"/>
                    <a:pt x="579362" y="540607"/>
                  </a:cubicBezTo>
                  <a:cubicBezTo>
                    <a:pt x="949703" y="180753"/>
                    <a:pt x="1449898" y="-13964"/>
                    <a:pt x="1966087" y="779"/>
                  </a:cubicBezTo>
                  <a:lnTo>
                    <a:pt x="1948265" y="624658"/>
                  </a:lnTo>
                  <a:cubicBezTo>
                    <a:pt x="1600628" y="614730"/>
                    <a:pt x="1263762" y="745857"/>
                    <a:pt x="1014344" y="988193"/>
                  </a:cubicBezTo>
                  <a:cubicBezTo>
                    <a:pt x="764886" y="1230568"/>
                    <a:pt x="624133" y="1563560"/>
                    <a:pt x="624133" y="1911353"/>
                  </a:cubicBezTo>
                  <a:lnTo>
                    <a:pt x="0" y="1911353"/>
                  </a:lnTo>
                  <a:close/>
                </a:path>
              </a:pathLst>
            </a:custGeom>
            <a:solidFill>
              <a:srgbClr val="FFD966">
                <a:alpha val="100000"/>
              </a:srgbClr>
            </a:solidFill>
            <a:ln w="9525">
              <a:noFill/>
            </a:ln>
          </p:spPr>
          <p:txBody>
            <a:bodyPr/>
            <a:p>
              <a:endParaRPr lang="zh-CN" altLang="en-US"/>
            </a:p>
          </p:txBody>
        </p:sp>
        <p:sp>
          <p:nvSpPr>
            <p:cNvPr id="10256" name="Block Arc 37"/>
            <p:cNvSpPr/>
            <p:nvPr/>
          </p:nvSpPr>
          <p:spPr>
            <a:xfrm rot="-2484302">
              <a:off x="0" y="7939"/>
              <a:ext cx="3822705" cy="3823019"/>
            </a:xfrm>
            <a:custGeom>
              <a:avLst/>
              <a:gdLst/>
              <a:ahLst/>
              <a:cxnLst>
                <a:cxn ang="0">
                  <a:pos x="9939" y="1716824"/>
                </a:cxn>
                <a:cxn ang="0">
                  <a:pos x="1965934" y="780"/>
                </a:cxn>
                <a:cxn ang="0">
                  <a:pos x="1948112" y="624658"/>
                </a:cxn>
                <a:cxn ang="0">
                  <a:pos x="630826" y="1780396"/>
                </a:cxn>
                <a:cxn ang="0">
                  <a:pos x="9939" y="1716824"/>
                </a:cxn>
              </a:cxnLst>
              <a:pathLst>
                <a:path w="3822705" h="3823019">
                  <a:moveTo>
                    <a:pt x="9939" y="1716824"/>
                  </a:moveTo>
                  <a:cubicBezTo>
                    <a:pt x="111909" y="720767"/>
                    <a:pt x="965160" y="-27813"/>
                    <a:pt x="1965934" y="780"/>
                  </a:cubicBezTo>
                  <a:lnTo>
                    <a:pt x="1948112" y="624658"/>
                  </a:lnTo>
                  <a:cubicBezTo>
                    <a:pt x="1274129" y="605400"/>
                    <a:pt x="699496" y="1109562"/>
                    <a:pt x="630826" y="1780396"/>
                  </a:cubicBezTo>
                  <a:lnTo>
                    <a:pt x="9939" y="1716824"/>
                  </a:lnTo>
                  <a:close/>
                </a:path>
              </a:pathLst>
            </a:custGeom>
            <a:solidFill>
              <a:srgbClr val="FFC000">
                <a:alpha val="100000"/>
              </a:srgbClr>
            </a:solidFill>
            <a:ln w="9525">
              <a:noFill/>
            </a:ln>
          </p:spPr>
          <p:txBody>
            <a:bodyPr/>
            <a:p>
              <a:endParaRPr lang="zh-CN" altLang="en-US"/>
            </a:p>
          </p:txBody>
        </p:sp>
        <p:grpSp>
          <p:nvGrpSpPr>
            <p:cNvPr id="10257" name="组合 4"/>
            <p:cNvGrpSpPr/>
            <p:nvPr/>
          </p:nvGrpSpPr>
          <p:grpSpPr>
            <a:xfrm>
              <a:off x="9527" y="13337"/>
              <a:ext cx="3838578" cy="3836672"/>
              <a:chOff x="0" y="0"/>
              <a:chExt cx="3838578" cy="3836672"/>
            </a:xfrm>
          </p:grpSpPr>
          <p:sp>
            <p:nvSpPr>
              <p:cNvPr id="10258" name="Block Arc 40"/>
              <p:cNvSpPr/>
              <p:nvPr/>
            </p:nvSpPr>
            <p:spPr>
              <a:xfrm rot="-7652769">
                <a:off x="-953" y="13013"/>
                <a:ext cx="3824607" cy="3822705"/>
              </a:xfrm>
              <a:custGeom>
                <a:avLst/>
                <a:gdLst/>
                <a:ahLst/>
                <a:cxnLst>
                  <a:cxn ang="0">
                    <a:pos x="0" y="1911353"/>
                  </a:cxn>
                  <a:cxn ang="0">
                    <a:pos x="579887" y="540331"/>
                  </a:cxn>
                  <a:cxn ang="0">
                    <a:pos x="1966881" y="779"/>
                  </a:cxn>
                  <a:cxn ang="0">
                    <a:pos x="1949059" y="624657"/>
                  </a:cxn>
                  <a:cxn ang="0">
                    <a:pos x="1014870" y="987916"/>
                  </a:cxn>
                  <a:cxn ang="0">
                    <a:pos x="624134" y="1911352"/>
                  </a:cxn>
                  <a:cxn ang="0">
                    <a:pos x="0" y="1911353"/>
                  </a:cxn>
                </a:cxnLst>
                <a:pathLst>
                  <a:path w="3824607" h="3822705">
                    <a:moveTo>
                      <a:pt x="0" y="1911353"/>
                    </a:moveTo>
                    <a:cubicBezTo>
                      <a:pt x="0" y="1394802"/>
                      <a:pt x="209178" y="900243"/>
                      <a:pt x="579887" y="540331"/>
                    </a:cubicBezTo>
                    <a:cubicBezTo>
                      <a:pt x="950353" y="180655"/>
                      <a:pt x="1450622" y="-13954"/>
                      <a:pt x="1966881" y="779"/>
                    </a:cubicBezTo>
                    <a:lnTo>
                      <a:pt x="1949059" y="624657"/>
                    </a:lnTo>
                    <a:cubicBezTo>
                      <a:pt x="1601353" y="614739"/>
                      <a:pt x="1264412" y="745759"/>
                      <a:pt x="1014870" y="987916"/>
                    </a:cubicBezTo>
                    <a:cubicBezTo>
                      <a:pt x="765084" y="1230310"/>
                      <a:pt x="624134" y="1563422"/>
                      <a:pt x="624134" y="1911352"/>
                    </a:cubicBezTo>
                    <a:lnTo>
                      <a:pt x="0" y="1911353"/>
                    </a:lnTo>
                    <a:close/>
                  </a:path>
                </a:pathLst>
              </a:custGeom>
              <a:solidFill>
                <a:srgbClr val="FFD966">
                  <a:alpha val="100000"/>
                </a:srgbClr>
              </a:solidFill>
              <a:ln w="9525">
                <a:noFill/>
              </a:ln>
            </p:spPr>
            <p:txBody>
              <a:bodyPr/>
              <a:p>
                <a:endParaRPr lang="zh-CN" altLang="en-US"/>
              </a:p>
            </p:txBody>
          </p:sp>
          <p:grpSp>
            <p:nvGrpSpPr>
              <p:cNvPr id="10259" name="组合 6"/>
              <p:cNvGrpSpPr/>
              <p:nvPr/>
            </p:nvGrpSpPr>
            <p:grpSpPr>
              <a:xfrm>
                <a:off x="15242" y="0"/>
                <a:ext cx="3823336" cy="3823334"/>
                <a:chOff x="0" y="0"/>
                <a:chExt cx="3823336" cy="3823334"/>
              </a:xfrm>
            </p:grpSpPr>
            <p:sp>
              <p:nvSpPr>
                <p:cNvPr id="10260" name="Block Arc 39"/>
                <p:cNvSpPr/>
                <p:nvPr/>
              </p:nvSpPr>
              <p:spPr>
                <a:xfrm rot="8470872">
                  <a:off x="631" y="-636"/>
                  <a:ext cx="3822705" cy="3824607"/>
                </a:xfrm>
                <a:custGeom>
                  <a:avLst/>
                  <a:gdLst/>
                  <a:ahLst/>
                  <a:cxnLst>
                    <a:cxn ang="0">
                      <a:pos x="0" y="1912304"/>
                    </a:cxn>
                    <a:cxn ang="0">
                      <a:pos x="578917" y="541262"/>
                    </a:cxn>
                    <a:cxn ang="0">
                      <a:pos x="1965957" y="780"/>
                    </a:cxn>
                    <a:cxn ang="0">
                      <a:pos x="1948135" y="624659"/>
                    </a:cxn>
                    <a:cxn ang="0">
                      <a:pos x="1013900" y="988848"/>
                    </a:cxn>
                    <a:cxn ang="0">
                      <a:pos x="624134" y="1912303"/>
                    </a:cxn>
                    <a:cxn ang="0">
                      <a:pos x="0" y="1912304"/>
                    </a:cxn>
                  </a:cxnLst>
                  <a:pathLst>
                    <a:path w="3822705" h="3824607">
                      <a:moveTo>
                        <a:pt x="0" y="1912304"/>
                      </a:moveTo>
                      <a:cubicBezTo>
                        <a:pt x="0" y="1395826"/>
                        <a:pt x="208808" y="901308"/>
                        <a:pt x="578917" y="541262"/>
                      </a:cubicBezTo>
                      <a:cubicBezTo>
                        <a:pt x="949269" y="180980"/>
                        <a:pt x="1449607" y="-13985"/>
                        <a:pt x="1965957" y="780"/>
                      </a:cubicBezTo>
                      <a:lnTo>
                        <a:pt x="1948135" y="624659"/>
                      </a:lnTo>
                      <a:cubicBezTo>
                        <a:pt x="1600337" y="614709"/>
                        <a:pt x="1263328" y="746084"/>
                        <a:pt x="1013900" y="988848"/>
                      </a:cubicBezTo>
                      <a:cubicBezTo>
                        <a:pt x="764714" y="1231375"/>
                        <a:pt x="624134" y="1564446"/>
                        <a:pt x="624134" y="1912303"/>
                      </a:cubicBezTo>
                      <a:lnTo>
                        <a:pt x="0" y="1912304"/>
                      </a:lnTo>
                      <a:close/>
                    </a:path>
                  </a:pathLst>
                </a:custGeom>
                <a:solidFill>
                  <a:srgbClr val="FFC000">
                    <a:alpha val="100000"/>
                  </a:srgbClr>
                </a:solidFill>
                <a:ln w="9525">
                  <a:noFill/>
                </a:ln>
              </p:spPr>
              <p:txBody>
                <a:bodyPr/>
                <a:p>
                  <a:endParaRPr lang="zh-CN" altLang="en-US"/>
                </a:p>
              </p:txBody>
            </p:sp>
            <p:sp>
              <p:nvSpPr>
                <p:cNvPr id="10261" name="TextBox 44"/>
                <p:cNvSpPr txBox="1"/>
                <p:nvPr/>
              </p:nvSpPr>
              <p:spPr>
                <a:xfrm>
                  <a:off x="556257" y="1847368"/>
                  <a:ext cx="463551" cy="31435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400" dirty="0">
                      <a:solidFill>
                        <a:srgbClr val="FFFFFF"/>
                      </a:solidFill>
                      <a:latin typeface="Roboto Medium"/>
                      <a:ea typeface="MS PGothic" panose="020B0600070205080204" pitchFamily="34" charset="-128"/>
                    </a:rPr>
                    <a:t>20%</a:t>
                  </a:r>
                  <a:endParaRPr lang="en-US" altLang="zh-CN" sz="1400" dirty="0">
                    <a:solidFill>
                      <a:srgbClr val="FFFFFF"/>
                    </a:solidFill>
                    <a:latin typeface="Roboto Medium"/>
                    <a:ea typeface="MS PGothic" panose="020B0600070205080204" pitchFamily="34" charset="-128"/>
                  </a:endParaRPr>
                </a:p>
              </p:txBody>
            </p:sp>
            <p:sp>
              <p:nvSpPr>
                <p:cNvPr id="10262" name="Isosceles Triangle 41"/>
                <p:cNvSpPr/>
                <p:nvPr/>
              </p:nvSpPr>
              <p:spPr>
                <a:xfrm rot="2938533">
                  <a:off x="522877" y="385171"/>
                  <a:ext cx="917652" cy="358775"/>
                </a:xfrm>
                <a:prstGeom prst="triangle">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10263" name="Isosceles Triangle 42"/>
                <p:cNvSpPr/>
                <p:nvPr/>
              </p:nvSpPr>
              <p:spPr>
                <a:xfrm rot="8461846">
                  <a:off x="2780347" y="861449"/>
                  <a:ext cx="915989" cy="357217"/>
                </a:xfrm>
                <a:prstGeom prst="triangle">
                  <a:avLst>
                    <a:gd name="adj" fmla="val 50000"/>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10264" name="Isosceles Triangle 43"/>
                <p:cNvSpPr/>
                <p:nvPr/>
              </p:nvSpPr>
              <p:spPr>
                <a:xfrm rot="-7527845">
                  <a:off x="2290564" y="3069067"/>
                  <a:ext cx="917652" cy="357188"/>
                </a:xfrm>
                <a:prstGeom prst="triangle">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10265" name="Isosceles Triangle 44"/>
                <p:cNvSpPr/>
                <p:nvPr/>
              </p:nvSpPr>
              <p:spPr>
                <a:xfrm rot="-2140796">
                  <a:off x="45081" y="2568153"/>
                  <a:ext cx="915988" cy="360393"/>
                </a:xfrm>
                <a:prstGeom prst="triangle">
                  <a:avLst>
                    <a:gd name="adj" fmla="val 50000"/>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10266" name="TextBox 61"/>
                <p:cNvSpPr txBox="1"/>
                <p:nvPr/>
              </p:nvSpPr>
              <p:spPr>
                <a:xfrm>
                  <a:off x="1905633" y="162891"/>
                  <a:ext cx="357187" cy="36991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A</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10267" name="TextBox 62"/>
                <p:cNvSpPr txBox="1"/>
                <p:nvPr/>
              </p:nvSpPr>
              <p:spPr>
                <a:xfrm>
                  <a:off x="1453195" y="3330217"/>
                  <a:ext cx="341313" cy="36991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C</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10268" name="TextBox 63"/>
                <p:cNvSpPr txBox="1"/>
                <p:nvPr/>
              </p:nvSpPr>
              <p:spPr>
                <a:xfrm>
                  <a:off x="135568" y="1509203"/>
                  <a:ext cx="366713" cy="3683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D</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10269" name="TextBox 64"/>
                <p:cNvSpPr txBox="1"/>
                <p:nvPr/>
              </p:nvSpPr>
              <p:spPr>
                <a:xfrm>
                  <a:off x="3277235" y="2042647"/>
                  <a:ext cx="341312" cy="3683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B</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10243" name="组合 17"/>
          <p:cNvGrpSpPr/>
          <p:nvPr/>
        </p:nvGrpSpPr>
        <p:grpSpPr>
          <a:xfrm>
            <a:off x="5603875" y="1608138"/>
            <a:ext cx="66675" cy="3933825"/>
            <a:chOff x="0" y="0"/>
            <a:chExt cx="81062" cy="4104998"/>
          </a:xfrm>
        </p:grpSpPr>
        <p:sp>
          <p:nvSpPr>
            <p:cNvPr id="10251" name="矩形 18"/>
            <p:cNvSpPr/>
            <p:nvPr/>
          </p:nvSpPr>
          <p:spPr>
            <a:xfrm>
              <a:off x="0" y="0"/>
              <a:ext cx="81062" cy="103039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0252" name="矩形 19"/>
            <p:cNvSpPr/>
            <p:nvPr/>
          </p:nvSpPr>
          <p:spPr>
            <a:xfrm>
              <a:off x="0" y="1022109"/>
              <a:ext cx="81062" cy="103039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0253" name="矩形 20"/>
            <p:cNvSpPr/>
            <p:nvPr/>
          </p:nvSpPr>
          <p:spPr>
            <a:xfrm>
              <a:off x="0" y="2052500"/>
              <a:ext cx="81062" cy="103039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0254" name="矩形 21"/>
            <p:cNvSpPr/>
            <p:nvPr/>
          </p:nvSpPr>
          <p:spPr>
            <a:xfrm>
              <a:off x="0" y="3074607"/>
              <a:ext cx="81062" cy="103039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0244" name="矩形 22"/>
          <p:cNvSpPr/>
          <p:nvPr/>
        </p:nvSpPr>
        <p:spPr>
          <a:xfrm>
            <a:off x="6461125" y="1747838"/>
            <a:ext cx="4894263" cy="11398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800" dirty="0">
                <a:latin typeface="微软雅黑" panose="020B0503020204020204" pitchFamily="34" charset="-122"/>
                <a:ea typeface="微软雅黑" panose="020B0503020204020204" pitchFamily="34" charset="-122"/>
              </a:rPr>
              <a:t>以文字形式展现世界范围内的累计确诊人数、现有确诊人数、新增确诊人数、死亡人数、治愈人数及较昨日增减人数。 </a:t>
            </a:r>
            <a:endParaRPr lang="zh-CN" altLang="zh-CN" sz="18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10245" name="矩形 23"/>
          <p:cNvSpPr/>
          <p:nvPr/>
        </p:nvSpPr>
        <p:spPr>
          <a:xfrm>
            <a:off x="6453188" y="3302000"/>
            <a:ext cx="4451350" cy="8620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800" dirty="0">
                <a:latin typeface="微软雅黑" panose="020B0503020204020204" pitchFamily="34" charset="-122"/>
                <a:ea typeface="微软雅黑" panose="020B0503020204020204" pitchFamily="34" charset="-122"/>
              </a:rPr>
              <a:t>世界疫情地图以国家为单位，通过不同的颜色展现每个国家现存确诊人数的规模。 </a:t>
            </a:r>
            <a:endParaRPr lang="zh-CN" altLang="zh-CN" sz="18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10246" name="矩形 24"/>
          <p:cNvSpPr/>
          <p:nvPr/>
        </p:nvSpPr>
        <p:spPr>
          <a:xfrm>
            <a:off x="6453188" y="4470400"/>
            <a:ext cx="4767262" cy="8620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zh-CN" sz="1800" dirty="0">
                <a:latin typeface="微软雅黑" panose="020B0503020204020204" pitchFamily="34" charset="-122"/>
                <a:ea typeface="微软雅黑" panose="020B0503020204020204" pitchFamily="34" charset="-122"/>
              </a:rPr>
              <a:t>世界疫情地图也展示累计前五国家的新增人数随时间变化图与今日新增病例数柱形图。</a:t>
            </a:r>
            <a:endParaRPr lang="zh-CN" altLang="zh-CN" sz="18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None/>
            </a:pP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10247" name="组合 26"/>
          <p:cNvGrpSpPr/>
          <p:nvPr/>
        </p:nvGrpSpPr>
        <p:grpSpPr>
          <a:xfrm>
            <a:off x="0" y="381000"/>
            <a:ext cx="695325" cy="506413"/>
            <a:chOff x="0" y="0"/>
            <a:chExt cx="694944" cy="624651"/>
          </a:xfrm>
        </p:grpSpPr>
        <p:sp>
          <p:nvSpPr>
            <p:cNvPr id="10249"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0250"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0248"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世界疫情地图</a:t>
            </a:r>
            <a:endParaRPr lang="zh-CN" altLang="zh-CN" sz="2400" b="1" dirty="0">
              <a:solidFill>
                <a:srgbClr val="40404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66" name="组合 1"/>
          <p:cNvGrpSpPr/>
          <p:nvPr/>
        </p:nvGrpSpPr>
        <p:grpSpPr>
          <a:xfrm>
            <a:off x="1104900" y="1998663"/>
            <a:ext cx="3848100" cy="3849687"/>
            <a:chOff x="0" y="0"/>
            <a:chExt cx="3848105" cy="3850009"/>
          </a:xfrm>
        </p:grpSpPr>
        <p:sp>
          <p:nvSpPr>
            <p:cNvPr id="11279" name="Block Arc 38"/>
            <p:cNvSpPr/>
            <p:nvPr/>
          </p:nvSpPr>
          <p:spPr>
            <a:xfrm rot="2990966">
              <a:off x="15715" y="157"/>
              <a:ext cx="3823019" cy="3822705"/>
            </a:xfrm>
            <a:custGeom>
              <a:avLst/>
              <a:gdLst/>
              <a:ahLst/>
              <a:cxnLst>
                <a:cxn ang="0">
                  <a:pos x="0" y="1911353"/>
                </a:cxn>
                <a:cxn ang="0">
                  <a:pos x="579362" y="540607"/>
                </a:cxn>
                <a:cxn ang="0">
                  <a:pos x="1966087" y="779"/>
                </a:cxn>
                <a:cxn ang="0">
                  <a:pos x="1948265" y="624658"/>
                </a:cxn>
                <a:cxn ang="0">
                  <a:pos x="1014344" y="988193"/>
                </a:cxn>
                <a:cxn ang="0">
                  <a:pos x="624133" y="1911353"/>
                </a:cxn>
                <a:cxn ang="0">
                  <a:pos x="0" y="1911353"/>
                </a:cxn>
              </a:cxnLst>
              <a:pathLst>
                <a:path w="3823019" h="3822705">
                  <a:moveTo>
                    <a:pt x="0" y="1911353"/>
                  </a:moveTo>
                  <a:cubicBezTo>
                    <a:pt x="0" y="1394939"/>
                    <a:pt x="208980" y="900501"/>
                    <a:pt x="579362" y="540607"/>
                  </a:cubicBezTo>
                  <a:cubicBezTo>
                    <a:pt x="949703" y="180753"/>
                    <a:pt x="1449898" y="-13964"/>
                    <a:pt x="1966087" y="779"/>
                  </a:cubicBezTo>
                  <a:lnTo>
                    <a:pt x="1948265" y="624658"/>
                  </a:lnTo>
                  <a:cubicBezTo>
                    <a:pt x="1600628" y="614730"/>
                    <a:pt x="1263762" y="745857"/>
                    <a:pt x="1014344" y="988193"/>
                  </a:cubicBezTo>
                  <a:cubicBezTo>
                    <a:pt x="764886" y="1230568"/>
                    <a:pt x="624133" y="1563560"/>
                    <a:pt x="624133" y="1911353"/>
                  </a:cubicBezTo>
                  <a:lnTo>
                    <a:pt x="0" y="1911353"/>
                  </a:lnTo>
                  <a:close/>
                </a:path>
              </a:pathLst>
            </a:custGeom>
            <a:solidFill>
              <a:srgbClr val="FFD966">
                <a:alpha val="100000"/>
              </a:srgbClr>
            </a:solidFill>
            <a:ln w="9525">
              <a:noFill/>
            </a:ln>
          </p:spPr>
          <p:txBody>
            <a:bodyPr/>
            <a:p>
              <a:endParaRPr lang="zh-CN" altLang="en-US"/>
            </a:p>
          </p:txBody>
        </p:sp>
        <p:sp>
          <p:nvSpPr>
            <p:cNvPr id="11280" name="Block Arc 37"/>
            <p:cNvSpPr/>
            <p:nvPr/>
          </p:nvSpPr>
          <p:spPr>
            <a:xfrm rot="-2484302">
              <a:off x="0" y="7939"/>
              <a:ext cx="3822705" cy="3823019"/>
            </a:xfrm>
            <a:custGeom>
              <a:avLst/>
              <a:gdLst/>
              <a:ahLst/>
              <a:cxnLst>
                <a:cxn ang="0">
                  <a:pos x="9939" y="1716824"/>
                </a:cxn>
                <a:cxn ang="0">
                  <a:pos x="1965934" y="780"/>
                </a:cxn>
                <a:cxn ang="0">
                  <a:pos x="1948112" y="624658"/>
                </a:cxn>
                <a:cxn ang="0">
                  <a:pos x="630826" y="1780396"/>
                </a:cxn>
                <a:cxn ang="0">
                  <a:pos x="9939" y="1716824"/>
                </a:cxn>
              </a:cxnLst>
              <a:pathLst>
                <a:path w="3822705" h="3823019">
                  <a:moveTo>
                    <a:pt x="9939" y="1716824"/>
                  </a:moveTo>
                  <a:cubicBezTo>
                    <a:pt x="111909" y="720767"/>
                    <a:pt x="965160" y="-27813"/>
                    <a:pt x="1965934" y="780"/>
                  </a:cubicBezTo>
                  <a:lnTo>
                    <a:pt x="1948112" y="624658"/>
                  </a:lnTo>
                  <a:cubicBezTo>
                    <a:pt x="1274129" y="605400"/>
                    <a:pt x="699496" y="1109562"/>
                    <a:pt x="630826" y="1780396"/>
                  </a:cubicBezTo>
                  <a:lnTo>
                    <a:pt x="9939" y="1716824"/>
                  </a:lnTo>
                  <a:close/>
                </a:path>
              </a:pathLst>
            </a:custGeom>
            <a:solidFill>
              <a:srgbClr val="FFC000">
                <a:alpha val="100000"/>
              </a:srgbClr>
            </a:solidFill>
            <a:ln w="9525">
              <a:noFill/>
            </a:ln>
          </p:spPr>
          <p:txBody>
            <a:bodyPr/>
            <a:p>
              <a:endParaRPr lang="zh-CN" altLang="en-US"/>
            </a:p>
          </p:txBody>
        </p:sp>
        <p:grpSp>
          <p:nvGrpSpPr>
            <p:cNvPr id="11281" name="组合 4"/>
            <p:cNvGrpSpPr/>
            <p:nvPr/>
          </p:nvGrpSpPr>
          <p:grpSpPr>
            <a:xfrm>
              <a:off x="9527" y="13337"/>
              <a:ext cx="3838578" cy="3836672"/>
              <a:chOff x="0" y="0"/>
              <a:chExt cx="3838578" cy="3836672"/>
            </a:xfrm>
          </p:grpSpPr>
          <p:sp>
            <p:nvSpPr>
              <p:cNvPr id="11282" name="Block Arc 40"/>
              <p:cNvSpPr/>
              <p:nvPr/>
            </p:nvSpPr>
            <p:spPr>
              <a:xfrm rot="-7652769">
                <a:off x="-953" y="13013"/>
                <a:ext cx="3824607" cy="3822705"/>
              </a:xfrm>
              <a:custGeom>
                <a:avLst/>
                <a:gdLst/>
                <a:ahLst/>
                <a:cxnLst>
                  <a:cxn ang="0">
                    <a:pos x="0" y="1911353"/>
                  </a:cxn>
                  <a:cxn ang="0">
                    <a:pos x="579887" y="540331"/>
                  </a:cxn>
                  <a:cxn ang="0">
                    <a:pos x="1966881" y="779"/>
                  </a:cxn>
                  <a:cxn ang="0">
                    <a:pos x="1949059" y="624657"/>
                  </a:cxn>
                  <a:cxn ang="0">
                    <a:pos x="1014870" y="987916"/>
                  </a:cxn>
                  <a:cxn ang="0">
                    <a:pos x="624134" y="1911352"/>
                  </a:cxn>
                  <a:cxn ang="0">
                    <a:pos x="0" y="1911353"/>
                  </a:cxn>
                </a:cxnLst>
                <a:pathLst>
                  <a:path w="3824607" h="3822705">
                    <a:moveTo>
                      <a:pt x="0" y="1911353"/>
                    </a:moveTo>
                    <a:cubicBezTo>
                      <a:pt x="0" y="1394802"/>
                      <a:pt x="209178" y="900243"/>
                      <a:pt x="579887" y="540331"/>
                    </a:cubicBezTo>
                    <a:cubicBezTo>
                      <a:pt x="950353" y="180655"/>
                      <a:pt x="1450622" y="-13954"/>
                      <a:pt x="1966881" y="779"/>
                    </a:cubicBezTo>
                    <a:lnTo>
                      <a:pt x="1949059" y="624657"/>
                    </a:lnTo>
                    <a:cubicBezTo>
                      <a:pt x="1601353" y="614739"/>
                      <a:pt x="1264412" y="745759"/>
                      <a:pt x="1014870" y="987916"/>
                    </a:cubicBezTo>
                    <a:cubicBezTo>
                      <a:pt x="765084" y="1230310"/>
                      <a:pt x="624134" y="1563422"/>
                      <a:pt x="624134" y="1911352"/>
                    </a:cubicBezTo>
                    <a:lnTo>
                      <a:pt x="0" y="1911353"/>
                    </a:lnTo>
                    <a:close/>
                  </a:path>
                </a:pathLst>
              </a:custGeom>
              <a:solidFill>
                <a:srgbClr val="FFD966">
                  <a:alpha val="100000"/>
                </a:srgbClr>
              </a:solidFill>
              <a:ln w="9525">
                <a:noFill/>
              </a:ln>
            </p:spPr>
            <p:txBody>
              <a:bodyPr/>
              <a:p>
                <a:endParaRPr lang="zh-CN" altLang="en-US"/>
              </a:p>
            </p:txBody>
          </p:sp>
          <p:grpSp>
            <p:nvGrpSpPr>
              <p:cNvPr id="11283" name="组合 6"/>
              <p:cNvGrpSpPr/>
              <p:nvPr/>
            </p:nvGrpSpPr>
            <p:grpSpPr>
              <a:xfrm>
                <a:off x="15242" y="0"/>
                <a:ext cx="3823336" cy="3823334"/>
                <a:chOff x="0" y="0"/>
                <a:chExt cx="3823336" cy="3823334"/>
              </a:xfrm>
            </p:grpSpPr>
            <p:sp>
              <p:nvSpPr>
                <p:cNvPr id="11284" name="Block Arc 39"/>
                <p:cNvSpPr/>
                <p:nvPr/>
              </p:nvSpPr>
              <p:spPr>
                <a:xfrm rot="8470872">
                  <a:off x="631" y="-636"/>
                  <a:ext cx="3822705" cy="3824607"/>
                </a:xfrm>
                <a:custGeom>
                  <a:avLst/>
                  <a:gdLst/>
                  <a:ahLst/>
                  <a:cxnLst>
                    <a:cxn ang="0">
                      <a:pos x="0" y="1912304"/>
                    </a:cxn>
                    <a:cxn ang="0">
                      <a:pos x="578917" y="541262"/>
                    </a:cxn>
                    <a:cxn ang="0">
                      <a:pos x="1965957" y="780"/>
                    </a:cxn>
                    <a:cxn ang="0">
                      <a:pos x="1948135" y="624659"/>
                    </a:cxn>
                    <a:cxn ang="0">
                      <a:pos x="1013900" y="988848"/>
                    </a:cxn>
                    <a:cxn ang="0">
                      <a:pos x="624134" y="1912303"/>
                    </a:cxn>
                    <a:cxn ang="0">
                      <a:pos x="0" y="1912304"/>
                    </a:cxn>
                  </a:cxnLst>
                  <a:pathLst>
                    <a:path w="3822705" h="3824607">
                      <a:moveTo>
                        <a:pt x="0" y="1912304"/>
                      </a:moveTo>
                      <a:cubicBezTo>
                        <a:pt x="0" y="1395826"/>
                        <a:pt x="208808" y="901308"/>
                        <a:pt x="578917" y="541262"/>
                      </a:cubicBezTo>
                      <a:cubicBezTo>
                        <a:pt x="949269" y="180980"/>
                        <a:pt x="1449607" y="-13985"/>
                        <a:pt x="1965957" y="780"/>
                      </a:cubicBezTo>
                      <a:lnTo>
                        <a:pt x="1948135" y="624659"/>
                      </a:lnTo>
                      <a:cubicBezTo>
                        <a:pt x="1600337" y="614709"/>
                        <a:pt x="1263328" y="746084"/>
                        <a:pt x="1013900" y="988848"/>
                      </a:cubicBezTo>
                      <a:cubicBezTo>
                        <a:pt x="764714" y="1231375"/>
                        <a:pt x="624134" y="1564446"/>
                        <a:pt x="624134" y="1912303"/>
                      </a:cubicBezTo>
                      <a:lnTo>
                        <a:pt x="0" y="1912304"/>
                      </a:lnTo>
                      <a:close/>
                    </a:path>
                  </a:pathLst>
                </a:custGeom>
                <a:solidFill>
                  <a:srgbClr val="FFC000">
                    <a:alpha val="100000"/>
                  </a:srgbClr>
                </a:solidFill>
                <a:ln w="9525">
                  <a:noFill/>
                </a:ln>
              </p:spPr>
              <p:txBody>
                <a:bodyPr/>
                <a:p>
                  <a:endParaRPr lang="zh-CN" altLang="en-US"/>
                </a:p>
              </p:txBody>
            </p:sp>
            <p:sp>
              <p:nvSpPr>
                <p:cNvPr id="11285" name="TextBox 44"/>
                <p:cNvSpPr txBox="1"/>
                <p:nvPr/>
              </p:nvSpPr>
              <p:spPr>
                <a:xfrm>
                  <a:off x="556257" y="1847368"/>
                  <a:ext cx="463551" cy="31435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400" dirty="0">
                      <a:solidFill>
                        <a:srgbClr val="FFFFFF"/>
                      </a:solidFill>
                      <a:latin typeface="Roboto Medium"/>
                      <a:ea typeface="MS PGothic" panose="020B0600070205080204" pitchFamily="34" charset="-128"/>
                    </a:rPr>
                    <a:t>20%</a:t>
                  </a:r>
                  <a:endParaRPr lang="en-US" altLang="zh-CN" sz="1400" dirty="0">
                    <a:solidFill>
                      <a:srgbClr val="FFFFFF"/>
                    </a:solidFill>
                    <a:latin typeface="Roboto Medium"/>
                    <a:ea typeface="MS PGothic" panose="020B0600070205080204" pitchFamily="34" charset="-128"/>
                  </a:endParaRPr>
                </a:p>
              </p:txBody>
            </p:sp>
            <p:sp>
              <p:nvSpPr>
                <p:cNvPr id="11286" name="Isosceles Triangle 41"/>
                <p:cNvSpPr/>
                <p:nvPr/>
              </p:nvSpPr>
              <p:spPr>
                <a:xfrm rot="2938533">
                  <a:off x="522877" y="385171"/>
                  <a:ext cx="917652" cy="358775"/>
                </a:xfrm>
                <a:prstGeom prst="triangle">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11287" name="Isosceles Triangle 42"/>
                <p:cNvSpPr/>
                <p:nvPr/>
              </p:nvSpPr>
              <p:spPr>
                <a:xfrm rot="8461846">
                  <a:off x="2780347" y="861449"/>
                  <a:ext cx="915989" cy="357217"/>
                </a:xfrm>
                <a:prstGeom prst="triangle">
                  <a:avLst>
                    <a:gd name="adj" fmla="val 50000"/>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11288" name="Isosceles Triangle 43"/>
                <p:cNvSpPr/>
                <p:nvPr/>
              </p:nvSpPr>
              <p:spPr>
                <a:xfrm rot="-7527845">
                  <a:off x="2290564" y="3069067"/>
                  <a:ext cx="917652" cy="357188"/>
                </a:xfrm>
                <a:prstGeom prst="triangle">
                  <a:avLst>
                    <a:gd name="adj" fmla="val 50000"/>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11289" name="Isosceles Triangle 44"/>
                <p:cNvSpPr/>
                <p:nvPr/>
              </p:nvSpPr>
              <p:spPr>
                <a:xfrm rot="-2140796">
                  <a:off x="45081" y="2568153"/>
                  <a:ext cx="915988" cy="360393"/>
                </a:xfrm>
                <a:prstGeom prst="triangle">
                  <a:avLst>
                    <a:gd name="adj" fmla="val 50000"/>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en-US" altLang="zh-CN" sz="1800" dirty="0">
                    <a:solidFill>
                      <a:srgbClr val="FFFFFF"/>
                    </a:solidFill>
                    <a:latin typeface="Roboto Medium"/>
                    <a:ea typeface="Roboto Medium"/>
                  </a:endParaRPr>
                </a:p>
              </p:txBody>
            </p:sp>
            <p:sp>
              <p:nvSpPr>
                <p:cNvPr id="11290" name="TextBox 61"/>
                <p:cNvSpPr txBox="1"/>
                <p:nvPr/>
              </p:nvSpPr>
              <p:spPr>
                <a:xfrm>
                  <a:off x="1905633" y="162891"/>
                  <a:ext cx="357187" cy="36991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A</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11291" name="TextBox 62"/>
                <p:cNvSpPr txBox="1"/>
                <p:nvPr/>
              </p:nvSpPr>
              <p:spPr>
                <a:xfrm>
                  <a:off x="1453195" y="3330217"/>
                  <a:ext cx="341313" cy="36991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C</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11292" name="TextBox 63"/>
                <p:cNvSpPr txBox="1"/>
                <p:nvPr/>
              </p:nvSpPr>
              <p:spPr>
                <a:xfrm>
                  <a:off x="135568" y="1509203"/>
                  <a:ext cx="366713" cy="3683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D</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sp>
              <p:nvSpPr>
                <p:cNvPr id="11293" name="TextBox 64"/>
                <p:cNvSpPr txBox="1"/>
                <p:nvPr/>
              </p:nvSpPr>
              <p:spPr>
                <a:xfrm>
                  <a:off x="3277235" y="2042647"/>
                  <a:ext cx="341312" cy="3683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en-US" altLang="zh-CN" sz="1800" b="1" dirty="0">
                      <a:solidFill>
                        <a:srgbClr val="FFFFFF"/>
                      </a:solidFill>
                      <a:latin typeface="微软雅黑" panose="020B0503020204020204" pitchFamily="34" charset="-122"/>
                      <a:ea typeface="微软雅黑" panose="020B0503020204020204" pitchFamily="34" charset="-122"/>
                    </a:rPr>
                    <a:t>B</a:t>
                  </a:r>
                  <a:endParaRPr lang="en-US" altLang="zh-CN" sz="1800" b="1"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11267" name="组合 17"/>
          <p:cNvGrpSpPr/>
          <p:nvPr/>
        </p:nvGrpSpPr>
        <p:grpSpPr>
          <a:xfrm>
            <a:off x="5832475" y="1955800"/>
            <a:ext cx="66675" cy="3933825"/>
            <a:chOff x="0" y="0"/>
            <a:chExt cx="81062" cy="4104998"/>
          </a:xfrm>
        </p:grpSpPr>
        <p:sp>
          <p:nvSpPr>
            <p:cNvPr id="11275" name="矩形 18"/>
            <p:cNvSpPr/>
            <p:nvPr/>
          </p:nvSpPr>
          <p:spPr>
            <a:xfrm>
              <a:off x="0" y="0"/>
              <a:ext cx="81062" cy="103039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1276" name="矩形 19"/>
            <p:cNvSpPr/>
            <p:nvPr/>
          </p:nvSpPr>
          <p:spPr>
            <a:xfrm>
              <a:off x="0" y="1022109"/>
              <a:ext cx="81062" cy="103039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1277" name="矩形 20"/>
            <p:cNvSpPr/>
            <p:nvPr/>
          </p:nvSpPr>
          <p:spPr>
            <a:xfrm>
              <a:off x="0" y="2052500"/>
              <a:ext cx="81062" cy="103039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1278" name="矩形 21"/>
            <p:cNvSpPr/>
            <p:nvPr/>
          </p:nvSpPr>
          <p:spPr>
            <a:xfrm>
              <a:off x="0" y="3074607"/>
              <a:ext cx="81062" cy="103039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1270" name="矩形 24"/>
          <p:cNvSpPr/>
          <p:nvPr/>
        </p:nvSpPr>
        <p:spPr>
          <a:xfrm>
            <a:off x="6470650" y="1951355"/>
            <a:ext cx="4767263" cy="396938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altLang="zh-CN" sz="1800" dirty="0">
                <a:latin typeface="微软雅黑" panose="020B0503020204020204" pitchFamily="34" charset="-122"/>
                <a:ea typeface="微软雅黑" panose="020B0503020204020204" pitchFamily="34" charset="-122"/>
              </a:rPr>
              <a:t>模块所采用的数据地域、时间跨度详尽</a:t>
            </a: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r>
              <a:rPr altLang="zh-CN" sz="1800" dirty="0">
                <a:latin typeface="微软雅黑" panose="020B0503020204020204" pitchFamily="34" charset="-122"/>
                <a:ea typeface="微软雅黑" panose="020B0503020204020204" pitchFamily="34" charset="-122"/>
              </a:rPr>
              <a:t>数据取自官方网站，来源真实，数据信息清晰易懂。</a:t>
            </a: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r>
              <a:rPr altLang="zh-CN" sz="1800" dirty="0">
                <a:latin typeface="微软雅黑" panose="020B0503020204020204" pitchFamily="34" charset="-122"/>
                <a:ea typeface="微软雅黑" panose="020B0503020204020204" pitchFamily="34" charset="-122"/>
              </a:rPr>
              <a:t>图表加载时间短，用户在切换图表时在 0.5 秒内显示。</a:t>
            </a: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r>
              <a:rPr altLang="zh-CN" sz="1800" dirty="0">
                <a:latin typeface="微软雅黑" panose="020B0503020204020204" pitchFamily="34" charset="-122"/>
                <a:ea typeface="微软雅黑" panose="020B0503020204020204" pitchFamily="34" charset="-122"/>
              </a:rPr>
              <a:t>内部数据库更新与官方数据统一更新时间，设置为每日更新一次。</a:t>
            </a: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r>
              <a:rPr altLang="zh-CN" sz="1800" dirty="0">
                <a:latin typeface="微软雅黑" panose="020B0503020204020204" pitchFamily="34" charset="-122"/>
                <a:ea typeface="微软雅黑" panose="020B0503020204020204" pitchFamily="34" charset="-122"/>
              </a:rPr>
              <a:t>网页端与移动端页面 同步更新。</a:t>
            </a: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endParaRPr altLang="zh-CN" sz="1800" dirty="0">
              <a:latin typeface="微软雅黑" panose="020B0503020204020204" pitchFamily="34" charset="-122"/>
              <a:ea typeface="微软雅黑" panose="020B0503020204020204" pitchFamily="34" charset="-122"/>
            </a:endParaRPr>
          </a:p>
          <a:p>
            <a:pPr marL="0" lvl="0" indent="0" eaLnBrk="1" hangingPunct="1">
              <a:lnSpc>
                <a:spcPct val="100000"/>
              </a:lnSpc>
              <a:spcBef>
                <a:spcPct val="0"/>
              </a:spcBef>
              <a:buNone/>
            </a:pPr>
            <a:r>
              <a:rPr altLang="zh-CN" sz="1800" dirty="0">
                <a:latin typeface="微软雅黑" panose="020B0503020204020204" pitchFamily="34" charset="-122"/>
                <a:ea typeface="微软雅黑" panose="020B0503020204020204" pitchFamily="34" charset="-122"/>
              </a:rPr>
              <a:t>最高可可以支持 15万的并发访问。</a:t>
            </a:r>
            <a:endParaRPr altLang="zh-CN" sz="1800" dirty="0">
              <a:latin typeface="微软雅黑" panose="020B0503020204020204" pitchFamily="34" charset="-122"/>
              <a:ea typeface="微软雅黑" panose="020B0503020204020204" pitchFamily="34" charset="-122"/>
            </a:endParaRPr>
          </a:p>
        </p:txBody>
      </p:sp>
      <p:grpSp>
        <p:nvGrpSpPr>
          <p:cNvPr id="11271" name="组合 26"/>
          <p:cNvGrpSpPr/>
          <p:nvPr/>
        </p:nvGrpSpPr>
        <p:grpSpPr>
          <a:xfrm>
            <a:off x="0" y="381000"/>
            <a:ext cx="695325" cy="506413"/>
            <a:chOff x="0" y="0"/>
            <a:chExt cx="694944" cy="624651"/>
          </a:xfrm>
        </p:grpSpPr>
        <p:sp>
          <p:nvSpPr>
            <p:cNvPr id="11273" name="矩形 27"/>
            <p:cNvSpPr/>
            <p:nvPr/>
          </p:nvSpPr>
          <p:spPr>
            <a:xfrm>
              <a:off x="0" y="0"/>
              <a:ext cx="548974" cy="624651"/>
            </a:xfrm>
            <a:prstGeom prst="rect">
              <a:avLst/>
            </a:prstGeom>
            <a:solidFill>
              <a:srgbClr val="FFC00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1274" name="矩形 28"/>
            <p:cNvSpPr/>
            <p:nvPr/>
          </p:nvSpPr>
          <p:spPr>
            <a:xfrm>
              <a:off x="612439" y="0"/>
              <a:ext cx="82505" cy="624651"/>
            </a:xfrm>
            <a:prstGeom prst="rect">
              <a:avLst/>
            </a:prstGeom>
            <a:solidFill>
              <a:srgbClr val="FFD96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11272" name="矩形 29"/>
          <p:cNvSpPr/>
          <p:nvPr/>
        </p:nvSpPr>
        <p:spPr>
          <a:xfrm>
            <a:off x="858838" y="425450"/>
            <a:ext cx="3000375" cy="4619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eaLnBrk="1" hangingPunct="1">
              <a:lnSpc>
                <a:spcPct val="100000"/>
              </a:lnSpc>
              <a:spcBef>
                <a:spcPct val="0"/>
              </a:spcBef>
              <a:buNone/>
            </a:pPr>
            <a:r>
              <a:rPr lang="zh-CN" altLang="en-US" sz="2400" b="1" dirty="0">
                <a:solidFill>
                  <a:srgbClr val="404040"/>
                </a:solidFill>
                <a:latin typeface="微软雅黑" panose="020B0503020204020204" pitchFamily="34" charset="-122"/>
                <a:ea typeface="微软雅黑" panose="020B0503020204020204" pitchFamily="34" charset="-122"/>
              </a:rPr>
              <a:t>疫情数据分析</a:t>
            </a:r>
            <a:endParaRPr lang="zh-CN" altLang="zh-CN" sz="2400" b="1" dirty="0">
              <a:solidFill>
                <a:srgbClr val="404040"/>
              </a:solidFill>
            </a:endParaRPr>
          </a:p>
        </p:txBody>
      </p:sp>
    </p:spTree>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1572</Words>
  <Application>WPS 演示</Application>
  <PresentationFormat>宽屏</PresentationFormat>
  <Paragraphs>241</Paragraphs>
  <Slides>30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宋体</vt:lpstr>
      <vt:lpstr>Wingdings</vt:lpstr>
      <vt:lpstr>Calibri</vt:lpstr>
      <vt:lpstr>Calibri Light</vt:lpstr>
      <vt:lpstr>等线</vt:lpstr>
      <vt:lpstr>微软雅黑</vt:lpstr>
      <vt:lpstr>方正剪纸简体</vt:lpstr>
      <vt:lpstr>Roboto Regular</vt:lpstr>
      <vt:lpstr>Roboto Medium</vt:lpstr>
      <vt:lpstr>MS PGothic</vt:lpstr>
      <vt:lpstr>Open Sans</vt:lpstr>
      <vt:lpstr>Gill Sans</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机灵AI</cp:lastModifiedBy>
  <cp:revision>39</cp:revision>
  <dcterms:created xsi:type="dcterms:W3CDTF">2015-02-06T13:20:24Z</dcterms:created>
  <dcterms:modified xsi:type="dcterms:W3CDTF">2020-04-27T01:59:37Z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